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13"/>
  </p:notesMasterIdLst>
  <p:sldIdLst>
    <p:sldId id="256" r:id="rId2"/>
    <p:sldId id="257" r:id="rId3"/>
    <p:sldId id="258" r:id="rId4"/>
    <p:sldId id="259" r:id="rId5"/>
    <p:sldId id="260" r:id="rId6"/>
    <p:sldId id="267" r:id="rId7"/>
    <p:sldId id="261" r:id="rId8"/>
    <p:sldId id="262" r:id="rId9"/>
    <p:sldId id="263" r:id="rId10"/>
    <p:sldId id="265" r:id="rId11"/>
    <p:sldId id="266"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3"/>
    <p:restoredTop sz="94610"/>
  </p:normalViewPr>
  <p:slideViewPr>
    <p:cSldViewPr snapToGrid="0" snapToObjects="1">
      <p:cViewPr varScale="1">
        <p:scale>
          <a:sx n="98" d="100"/>
          <a:sy n="98" d="100"/>
        </p:scale>
        <p:origin x="208"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433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6034-E266-969C-C198-8BE455C5A30F}"/>
              </a:ext>
            </a:extLst>
          </p:cNvPr>
          <p:cNvSpPr>
            <a:spLocks noGrp="1"/>
          </p:cNvSpPr>
          <p:nvPr>
            <p:ph type="ctrTitle"/>
          </p:nvPr>
        </p:nvSpPr>
        <p:spPr>
          <a:xfrm>
            <a:off x="1828800" y="1346836"/>
            <a:ext cx="10972800" cy="2865120"/>
          </a:xfrm>
        </p:spPr>
        <p:txBody>
          <a:bodyPr anchor="b"/>
          <a:lstStyle>
            <a:lvl1pPr algn="ctr">
              <a:defRPr sz="7200"/>
            </a:lvl1pPr>
          </a:lstStyle>
          <a:p>
            <a:r>
              <a:rPr lang="en-GB"/>
              <a:t>Click to edit Master title style</a:t>
            </a:r>
            <a:endParaRPr lang="en-US"/>
          </a:p>
        </p:txBody>
      </p:sp>
      <p:sp>
        <p:nvSpPr>
          <p:cNvPr id="3" name="Subtitle 2">
            <a:extLst>
              <a:ext uri="{FF2B5EF4-FFF2-40B4-BE49-F238E27FC236}">
                <a16:creationId xmlns:a16="http://schemas.microsoft.com/office/drawing/2014/main" id="{552BF7C8-F1A7-9C52-0220-C39D2F84F004}"/>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0AC8B09-EF48-D12A-BF65-F5CBABD56981}"/>
              </a:ext>
            </a:extLst>
          </p:cNvPr>
          <p:cNvSpPr>
            <a:spLocks noGrp="1"/>
          </p:cNvSpPr>
          <p:nvPr>
            <p:ph type="dt" sz="half" idx="10"/>
          </p:nvPr>
        </p:nvSpPr>
        <p:spPr/>
        <p:txBody>
          <a:bodyPr/>
          <a:lstStyle/>
          <a:p>
            <a:fld id="{5923F103-BC34-4FE4-A40E-EDDEECFDA5D0}" type="datetimeFigureOut">
              <a:rPr lang="en-US" smtClean="0"/>
              <a:pPr/>
              <a:t>5/2/24</a:t>
            </a:fld>
            <a:endParaRPr lang="en-US" dirty="0"/>
          </a:p>
        </p:txBody>
      </p:sp>
      <p:sp>
        <p:nvSpPr>
          <p:cNvPr id="5" name="Footer Placeholder 4">
            <a:extLst>
              <a:ext uri="{FF2B5EF4-FFF2-40B4-BE49-F238E27FC236}">
                <a16:creationId xmlns:a16="http://schemas.microsoft.com/office/drawing/2014/main" id="{E64BE2F0-2A8C-D071-0EA3-CA890C4950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51928E-FF70-4DD6-D262-0F18494D669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989501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EA88-DEC8-D25C-1521-7FB0D44F542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74BCDE1-293B-A619-1AA6-980BD4B653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05EAF6-9846-1A70-E561-AE91B9A18BA5}"/>
              </a:ext>
            </a:extLst>
          </p:cNvPr>
          <p:cNvSpPr>
            <a:spLocks noGrp="1"/>
          </p:cNvSpPr>
          <p:nvPr>
            <p:ph type="dt" sz="half" idx="10"/>
          </p:nvPr>
        </p:nvSpPr>
        <p:spPr/>
        <p:txBody>
          <a:bodyPr/>
          <a:lstStyle/>
          <a:p>
            <a:fld id="{53086D93-FCAC-47E0-A2EE-787E62CA814C}" type="datetimeFigureOut">
              <a:rPr lang="en-US" smtClean="0"/>
              <a:t>5/2/24</a:t>
            </a:fld>
            <a:endParaRPr lang="en-US" dirty="0"/>
          </a:p>
        </p:txBody>
      </p:sp>
      <p:sp>
        <p:nvSpPr>
          <p:cNvPr id="5" name="Footer Placeholder 4">
            <a:extLst>
              <a:ext uri="{FF2B5EF4-FFF2-40B4-BE49-F238E27FC236}">
                <a16:creationId xmlns:a16="http://schemas.microsoft.com/office/drawing/2014/main" id="{668FCA77-29B9-CA10-FB3C-400720E52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2EEADB-958A-3F15-D525-97A10CAEA58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7903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11D7B-657E-E25B-B418-48418727B26D}"/>
              </a:ext>
            </a:extLst>
          </p:cNvPr>
          <p:cNvSpPr>
            <a:spLocks noGrp="1"/>
          </p:cNvSpPr>
          <p:nvPr>
            <p:ph type="title" orient="vert"/>
          </p:nvPr>
        </p:nvSpPr>
        <p:spPr>
          <a:xfrm>
            <a:off x="10469880" y="438150"/>
            <a:ext cx="3154680" cy="6974206"/>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064884-18BA-5D11-6102-5A27CCA41273}"/>
              </a:ext>
            </a:extLst>
          </p:cNvPr>
          <p:cNvSpPr>
            <a:spLocks noGrp="1"/>
          </p:cNvSpPr>
          <p:nvPr>
            <p:ph type="body" orient="vert" idx="1"/>
          </p:nvPr>
        </p:nvSpPr>
        <p:spPr>
          <a:xfrm>
            <a:off x="1005840" y="438150"/>
            <a:ext cx="9281160" cy="697420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151BCA-8AD8-061E-0066-669D434F80DE}"/>
              </a:ext>
            </a:extLst>
          </p:cNvPr>
          <p:cNvSpPr>
            <a:spLocks noGrp="1"/>
          </p:cNvSpPr>
          <p:nvPr>
            <p:ph type="dt" sz="half" idx="10"/>
          </p:nvPr>
        </p:nvSpPr>
        <p:spPr/>
        <p:txBody>
          <a:bodyPr/>
          <a:lstStyle/>
          <a:p>
            <a:fld id="{CDA879A6-0FD0-4734-A311-86BFCA472E6E}" type="datetimeFigureOut">
              <a:rPr lang="en-US" smtClean="0"/>
              <a:t>5/2/24</a:t>
            </a:fld>
            <a:endParaRPr lang="en-US" dirty="0"/>
          </a:p>
        </p:txBody>
      </p:sp>
      <p:sp>
        <p:nvSpPr>
          <p:cNvPr id="5" name="Footer Placeholder 4">
            <a:extLst>
              <a:ext uri="{FF2B5EF4-FFF2-40B4-BE49-F238E27FC236}">
                <a16:creationId xmlns:a16="http://schemas.microsoft.com/office/drawing/2014/main" id="{A812585C-49F7-BB8A-3425-8B323833F8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538739-B793-6A44-1869-E9E966F386A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564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83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E17F-3FD2-6D36-FE15-9E8BBF9B47B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F0C2F1-D2F8-53FC-0F9E-29AB12F9AC2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98BF6E-D423-018C-D412-D649CCA640D2}"/>
              </a:ext>
            </a:extLst>
          </p:cNvPr>
          <p:cNvSpPr>
            <a:spLocks noGrp="1"/>
          </p:cNvSpPr>
          <p:nvPr>
            <p:ph type="dt" sz="half" idx="10"/>
          </p:nvPr>
        </p:nvSpPr>
        <p:spPr/>
        <p:txBody>
          <a:bodyPr/>
          <a:lstStyle/>
          <a:p>
            <a:fld id="{19C9CA7B-DFD4-44B5-8C60-D14B8CD1FB59}" type="datetimeFigureOut">
              <a:rPr lang="en-US" smtClean="0"/>
              <a:t>5/2/24</a:t>
            </a:fld>
            <a:endParaRPr lang="en-US" dirty="0"/>
          </a:p>
        </p:txBody>
      </p:sp>
      <p:sp>
        <p:nvSpPr>
          <p:cNvPr id="5" name="Footer Placeholder 4">
            <a:extLst>
              <a:ext uri="{FF2B5EF4-FFF2-40B4-BE49-F238E27FC236}">
                <a16:creationId xmlns:a16="http://schemas.microsoft.com/office/drawing/2014/main" id="{97AEB226-EDE4-A0EF-8C4E-56261EEB85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3B3A74-D259-BFB4-2EF0-2C0DBB036A5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48686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E5F9-700A-846C-B067-5D74B6EE3B6E}"/>
              </a:ext>
            </a:extLst>
          </p:cNvPr>
          <p:cNvSpPr>
            <a:spLocks noGrp="1"/>
          </p:cNvSpPr>
          <p:nvPr>
            <p:ph type="title"/>
          </p:nvPr>
        </p:nvSpPr>
        <p:spPr>
          <a:xfrm>
            <a:off x="998220" y="2051686"/>
            <a:ext cx="12618720" cy="3423284"/>
          </a:xfrm>
        </p:spPr>
        <p:txBody>
          <a:bodyPr anchor="b"/>
          <a:lstStyle>
            <a:lvl1pPr>
              <a:defRPr sz="72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4F2D85A-50F1-EF01-1D26-80FB4491D869}"/>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4EB49C-2816-37F6-2A83-34A58877FABB}"/>
              </a:ext>
            </a:extLst>
          </p:cNvPr>
          <p:cNvSpPr>
            <a:spLocks noGrp="1"/>
          </p:cNvSpPr>
          <p:nvPr>
            <p:ph type="dt" sz="half" idx="10"/>
          </p:nvPr>
        </p:nvSpPr>
        <p:spPr/>
        <p:txBody>
          <a:bodyPr/>
          <a:lstStyle/>
          <a:p>
            <a:fld id="{F34E6425-0181-43F2-84FC-787E803FD2F8}" type="datetimeFigureOut">
              <a:rPr lang="en-US" smtClean="0"/>
              <a:t>5/2/24</a:t>
            </a:fld>
            <a:endParaRPr lang="en-US" dirty="0"/>
          </a:p>
        </p:txBody>
      </p:sp>
      <p:sp>
        <p:nvSpPr>
          <p:cNvPr id="5" name="Footer Placeholder 4">
            <a:extLst>
              <a:ext uri="{FF2B5EF4-FFF2-40B4-BE49-F238E27FC236}">
                <a16:creationId xmlns:a16="http://schemas.microsoft.com/office/drawing/2014/main" id="{F2517CA2-313A-5484-4038-9840E4A7DD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D4F3E9-D063-4637-A7F7-A7BF9EB0F32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34813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551AA-8871-3A04-5E5F-345D902F33C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1BF7DDF-E206-85B5-6017-C74871A44A55}"/>
              </a:ext>
            </a:extLst>
          </p:cNvPr>
          <p:cNvSpPr>
            <a:spLocks noGrp="1"/>
          </p:cNvSpPr>
          <p:nvPr>
            <p:ph sz="half" idx="1"/>
          </p:nvPr>
        </p:nvSpPr>
        <p:spPr>
          <a:xfrm>
            <a:off x="1005840" y="2190750"/>
            <a:ext cx="6217920" cy="52216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3524A69-5077-1265-E511-3E1E0F6FB021}"/>
              </a:ext>
            </a:extLst>
          </p:cNvPr>
          <p:cNvSpPr>
            <a:spLocks noGrp="1"/>
          </p:cNvSpPr>
          <p:nvPr>
            <p:ph sz="half" idx="2"/>
          </p:nvPr>
        </p:nvSpPr>
        <p:spPr>
          <a:xfrm>
            <a:off x="7406640" y="2190750"/>
            <a:ext cx="6217920" cy="52216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939C832-8EE5-896C-8C65-BE8E5CAD2441}"/>
              </a:ext>
            </a:extLst>
          </p:cNvPr>
          <p:cNvSpPr>
            <a:spLocks noGrp="1"/>
          </p:cNvSpPr>
          <p:nvPr>
            <p:ph type="dt" sz="half" idx="10"/>
          </p:nvPr>
        </p:nvSpPr>
        <p:spPr/>
        <p:txBody>
          <a:bodyPr/>
          <a:lstStyle/>
          <a:p>
            <a:fld id="{3BDB8791-F1B0-41E7-B7FD-A781E65C4266}" type="datetimeFigureOut">
              <a:rPr lang="en-US" smtClean="0"/>
              <a:t>5/2/24</a:t>
            </a:fld>
            <a:endParaRPr lang="en-US" dirty="0"/>
          </a:p>
        </p:txBody>
      </p:sp>
      <p:sp>
        <p:nvSpPr>
          <p:cNvPr id="6" name="Footer Placeholder 5">
            <a:extLst>
              <a:ext uri="{FF2B5EF4-FFF2-40B4-BE49-F238E27FC236}">
                <a16:creationId xmlns:a16="http://schemas.microsoft.com/office/drawing/2014/main" id="{73A2038C-A6DB-1A7E-68AF-BB7B2C8834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FA3B70-A17F-83E5-9F0C-2C87E45E3E9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2024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3D158-7ADE-C72D-B598-33E43C7D16DC}"/>
              </a:ext>
            </a:extLst>
          </p:cNvPr>
          <p:cNvSpPr>
            <a:spLocks noGrp="1"/>
          </p:cNvSpPr>
          <p:nvPr>
            <p:ph type="title"/>
          </p:nvPr>
        </p:nvSpPr>
        <p:spPr>
          <a:xfrm>
            <a:off x="1007746" y="438150"/>
            <a:ext cx="12618720" cy="1590676"/>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C1B6B9-A328-6409-48DA-083C7E82A3FB}"/>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4" name="Content Placeholder 3">
            <a:extLst>
              <a:ext uri="{FF2B5EF4-FFF2-40B4-BE49-F238E27FC236}">
                <a16:creationId xmlns:a16="http://schemas.microsoft.com/office/drawing/2014/main" id="{D29BB6BE-80AB-67F6-1A6D-E4D8197F7F3B}"/>
              </a:ext>
            </a:extLst>
          </p:cNvPr>
          <p:cNvSpPr>
            <a:spLocks noGrp="1"/>
          </p:cNvSpPr>
          <p:nvPr>
            <p:ph sz="half" idx="2"/>
          </p:nvPr>
        </p:nvSpPr>
        <p:spPr>
          <a:xfrm>
            <a:off x="1007746" y="3006090"/>
            <a:ext cx="6189344" cy="44215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51332F9-CF37-E700-9432-D762C4264BB7}"/>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GB"/>
              <a:t>Click to edit Master text styles</a:t>
            </a:r>
          </a:p>
        </p:txBody>
      </p:sp>
      <p:sp>
        <p:nvSpPr>
          <p:cNvPr id="6" name="Content Placeholder 5">
            <a:extLst>
              <a:ext uri="{FF2B5EF4-FFF2-40B4-BE49-F238E27FC236}">
                <a16:creationId xmlns:a16="http://schemas.microsoft.com/office/drawing/2014/main" id="{133CC866-83F4-C42D-DE08-58E5F9415933}"/>
              </a:ext>
            </a:extLst>
          </p:cNvPr>
          <p:cNvSpPr>
            <a:spLocks noGrp="1"/>
          </p:cNvSpPr>
          <p:nvPr>
            <p:ph sz="quarter" idx="4"/>
          </p:nvPr>
        </p:nvSpPr>
        <p:spPr>
          <a:xfrm>
            <a:off x="7406640" y="3006090"/>
            <a:ext cx="6219826" cy="44215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B1861BE-885E-4F4B-97F8-6DD057117A82}"/>
              </a:ext>
            </a:extLst>
          </p:cNvPr>
          <p:cNvSpPr>
            <a:spLocks noGrp="1"/>
          </p:cNvSpPr>
          <p:nvPr>
            <p:ph type="dt" sz="half" idx="10"/>
          </p:nvPr>
        </p:nvSpPr>
        <p:spPr/>
        <p:txBody>
          <a:bodyPr/>
          <a:lstStyle/>
          <a:p>
            <a:fld id="{5FDD63B2-E120-4ED8-B27B-C685F510A5FE}" type="datetimeFigureOut">
              <a:rPr lang="en-US" smtClean="0"/>
              <a:t>5/2/24</a:t>
            </a:fld>
            <a:endParaRPr lang="en-US" dirty="0"/>
          </a:p>
        </p:txBody>
      </p:sp>
      <p:sp>
        <p:nvSpPr>
          <p:cNvPr id="8" name="Footer Placeholder 7">
            <a:extLst>
              <a:ext uri="{FF2B5EF4-FFF2-40B4-BE49-F238E27FC236}">
                <a16:creationId xmlns:a16="http://schemas.microsoft.com/office/drawing/2014/main" id="{7425F2A3-E991-8724-DEE1-851B7D11B5E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6C49311-7FEC-3EE0-0713-C5522CC6183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48105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1A7E-C0EF-94F4-343D-49B9BE4101C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F308290-847B-C941-591E-13657CDA01BF}"/>
              </a:ext>
            </a:extLst>
          </p:cNvPr>
          <p:cNvSpPr>
            <a:spLocks noGrp="1"/>
          </p:cNvSpPr>
          <p:nvPr>
            <p:ph type="dt" sz="half" idx="10"/>
          </p:nvPr>
        </p:nvSpPr>
        <p:spPr/>
        <p:txBody>
          <a:bodyPr/>
          <a:lstStyle/>
          <a:p>
            <a:fld id="{7AA18ACC-A947-437B-A130-35BD54FDF1E9}" type="datetimeFigureOut">
              <a:rPr lang="en-US" smtClean="0"/>
              <a:t>5/2/24</a:t>
            </a:fld>
            <a:endParaRPr lang="en-US" dirty="0"/>
          </a:p>
        </p:txBody>
      </p:sp>
      <p:sp>
        <p:nvSpPr>
          <p:cNvPr id="4" name="Footer Placeholder 3">
            <a:extLst>
              <a:ext uri="{FF2B5EF4-FFF2-40B4-BE49-F238E27FC236}">
                <a16:creationId xmlns:a16="http://schemas.microsoft.com/office/drawing/2014/main" id="{BCF1921D-A0A4-8D9C-EAA1-4E18F0DB79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F1120A-F72C-2FCF-6751-1993E987A275}"/>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21255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91087-4F1A-E059-C425-79BF681248AF}"/>
              </a:ext>
            </a:extLst>
          </p:cNvPr>
          <p:cNvSpPr>
            <a:spLocks noGrp="1"/>
          </p:cNvSpPr>
          <p:nvPr>
            <p:ph type="dt" sz="half" idx="10"/>
          </p:nvPr>
        </p:nvSpPr>
        <p:spPr/>
        <p:txBody>
          <a:bodyPr/>
          <a:lstStyle/>
          <a:p>
            <a:fld id="{7C8D7E02-BCB8-4D50-A234-369438C08659}" type="datetimeFigureOut">
              <a:rPr lang="en-US" smtClean="0"/>
              <a:t>5/2/24</a:t>
            </a:fld>
            <a:endParaRPr lang="en-US" dirty="0"/>
          </a:p>
        </p:txBody>
      </p:sp>
      <p:sp>
        <p:nvSpPr>
          <p:cNvPr id="3" name="Footer Placeholder 2">
            <a:extLst>
              <a:ext uri="{FF2B5EF4-FFF2-40B4-BE49-F238E27FC236}">
                <a16:creationId xmlns:a16="http://schemas.microsoft.com/office/drawing/2014/main" id="{057D9127-E573-F4A9-F09F-3493DE3CAAF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5F12512-15B7-5CDD-A532-8A7F29535C0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009632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1CCD-0C62-DF1D-7D67-BFCD3689B0D7}"/>
              </a:ext>
            </a:extLst>
          </p:cNvPr>
          <p:cNvSpPr>
            <a:spLocks noGrp="1"/>
          </p:cNvSpPr>
          <p:nvPr>
            <p:ph type="title"/>
          </p:nvPr>
        </p:nvSpPr>
        <p:spPr>
          <a:xfrm>
            <a:off x="1007746" y="548640"/>
            <a:ext cx="4718684" cy="1920240"/>
          </a:xfrm>
        </p:spPr>
        <p:txBody>
          <a:bodyPr anchor="b"/>
          <a:lstStyle>
            <a:lvl1pPr>
              <a:defRPr sz="384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BCA62E9-1490-5B9D-C00B-99A3FF7361BB}"/>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611745A-3809-D99E-635B-8B3F07A5B5A7}"/>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a:extLst>
              <a:ext uri="{FF2B5EF4-FFF2-40B4-BE49-F238E27FC236}">
                <a16:creationId xmlns:a16="http://schemas.microsoft.com/office/drawing/2014/main" id="{433C602A-D6D7-7929-BF3B-5997F3EFD157}"/>
              </a:ext>
            </a:extLst>
          </p:cNvPr>
          <p:cNvSpPr>
            <a:spLocks noGrp="1"/>
          </p:cNvSpPr>
          <p:nvPr>
            <p:ph type="dt" sz="half" idx="10"/>
          </p:nvPr>
        </p:nvSpPr>
        <p:spPr/>
        <p:txBody>
          <a:bodyPr/>
          <a:lstStyle/>
          <a:p>
            <a:fld id="{76E86A4C-8E40-4F87-A4F0-01A0687C5742}" type="datetimeFigureOut">
              <a:rPr lang="en-US" smtClean="0"/>
              <a:t>5/2/24</a:t>
            </a:fld>
            <a:endParaRPr lang="en-US" dirty="0"/>
          </a:p>
        </p:txBody>
      </p:sp>
      <p:sp>
        <p:nvSpPr>
          <p:cNvPr id="6" name="Footer Placeholder 5">
            <a:extLst>
              <a:ext uri="{FF2B5EF4-FFF2-40B4-BE49-F238E27FC236}">
                <a16:creationId xmlns:a16="http://schemas.microsoft.com/office/drawing/2014/main" id="{6B13357A-8373-E01C-39D7-23B4B658459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76F696-8A6E-93B8-FE70-ED398EC07AF8}"/>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34647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BA07-459F-CE38-615D-9734104DB2EB}"/>
              </a:ext>
            </a:extLst>
          </p:cNvPr>
          <p:cNvSpPr>
            <a:spLocks noGrp="1"/>
          </p:cNvSpPr>
          <p:nvPr>
            <p:ph type="title"/>
          </p:nvPr>
        </p:nvSpPr>
        <p:spPr>
          <a:xfrm>
            <a:off x="1007746" y="548640"/>
            <a:ext cx="4718684" cy="1920240"/>
          </a:xfrm>
        </p:spPr>
        <p:txBody>
          <a:bodyPr anchor="b"/>
          <a:lstStyle>
            <a:lvl1pPr>
              <a:defRPr sz="384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4083616-148C-D532-7D6C-F5ABCEFE8AB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a:extLst>
              <a:ext uri="{FF2B5EF4-FFF2-40B4-BE49-F238E27FC236}">
                <a16:creationId xmlns:a16="http://schemas.microsoft.com/office/drawing/2014/main" id="{8AB9A0B2-0754-784C-129F-484B7F6EFA18}"/>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GB"/>
              <a:t>Click to edit Master text styles</a:t>
            </a:r>
          </a:p>
        </p:txBody>
      </p:sp>
      <p:sp>
        <p:nvSpPr>
          <p:cNvPr id="5" name="Date Placeholder 4">
            <a:extLst>
              <a:ext uri="{FF2B5EF4-FFF2-40B4-BE49-F238E27FC236}">
                <a16:creationId xmlns:a16="http://schemas.microsoft.com/office/drawing/2014/main" id="{93AD64CF-53B2-E340-AEE8-09D2EFEDC77D}"/>
              </a:ext>
            </a:extLst>
          </p:cNvPr>
          <p:cNvSpPr>
            <a:spLocks noGrp="1"/>
          </p:cNvSpPr>
          <p:nvPr>
            <p:ph type="dt" sz="half" idx="10"/>
          </p:nvPr>
        </p:nvSpPr>
        <p:spPr/>
        <p:txBody>
          <a:bodyPr/>
          <a:lstStyle/>
          <a:p>
            <a:fld id="{35E72C73-2D91-4E12-BA25-F0AA0C03599B}" type="datetimeFigureOut">
              <a:rPr lang="en-US" smtClean="0"/>
              <a:t>5/2/24</a:t>
            </a:fld>
            <a:endParaRPr lang="en-US" dirty="0"/>
          </a:p>
        </p:txBody>
      </p:sp>
      <p:sp>
        <p:nvSpPr>
          <p:cNvPr id="6" name="Footer Placeholder 5">
            <a:extLst>
              <a:ext uri="{FF2B5EF4-FFF2-40B4-BE49-F238E27FC236}">
                <a16:creationId xmlns:a16="http://schemas.microsoft.com/office/drawing/2014/main" id="{C03AED75-1674-58D3-5D0F-34AAD2768D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5C369A4-94D4-E6B2-D514-EDDB737AA56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69364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8008AB-8DA7-38A1-08C3-423F3E2495D7}"/>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5A11CCD-74B5-1E69-7F00-EB768E3D1580}"/>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C6C9F1-56C9-E923-D798-2DEFB7898576}"/>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2BE451C3-0FF4-47C4-B829-773ADF60F88C}" type="datetimeFigureOut">
              <a:rPr lang="en-US" smtClean="0"/>
              <a:t>5/2/24</a:t>
            </a:fld>
            <a:endParaRPr lang="en-US" dirty="0"/>
          </a:p>
        </p:txBody>
      </p:sp>
      <p:sp>
        <p:nvSpPr>
          <p:cNvPr id="5" name="Footer Placeholder 4">
            <a:extLst>
              <a:ext uri="{FF2B5EF4-FFF2-40B4-BE49-F238E27FC236}">
                <a16:creationId xmlns:a16="http://schemas.microsoft.com/office/drawing/2014/main" id="{DAE06218-9716-AE4D-F3CA-CB03DC7A14A3}"/>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87FE284-FFBF-FB94-7C3E-0FB52A700D0F}"/>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540337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1" y="0"/>
            <a:ext cx="6144469" cy="8229600"/>
          </a:xfrm>
          <a:prstGeom prst="rect">
            <a:avLst/>
          </a:prstGeom>
        </p:spPr>
      </p:pic>
      <p:sp>
        <p:nvSpPr>
          <p:cNvPr id="5" name="Text 2"/>
          <p:cNvSpPr/>
          <p:nvPr/>
        </p:nvSpPr>
        <p:spPr>
          <a:xfrm>
            <a:off x="6319599" y="2677478"/>
            <a:ext cx="7477601" cy="2874645"/>
          </a:xfrm>
          <a:prstGeom prst="rect">
            <a:avLst/>
          </a:prstGeom>
          <a:noFill/>
          <a:ln/>
        </p:spPr>
        <p:txBody>
          <a:bodyPr wrap="square" rtlCol="0" anchor="t"/>
          <a:lstStyle/>
          <a:p>
            <a:pPr marL="0" indent="0">
              <a:lnSpc>
                <a:spcPts val="7545"/>
              </a:lnSpc>
              <a:buNone/>
            </a:pPr>
            <a:r>
              <a:rPr lang="en-US" sz="6036" b="1" kern="0" spc="-181" dirty="0">
                <a:solidFill>
                  <a:srgbClr val="000000"/>
                </a:solidFill>
                <a:latin typeface="Inter" pitchFamily="34" charset="0"/>
                <a:ea typeface="Inter" pitchFamily="34" charset="-122"/>
                <a:cs typeface="Inter" pitchFamily="34" charset="-120"/>
              </a:rPr>
              <a:t>CULTURAL EVOLUTION THROUGH MUSIC</a:t>
            </a:r>
            <a:endParaRPr lang="en-US" sz="6036" dirty="0"/>
          </a:p>
        </p:txBody>
      </p:sp>
      <p:pic>
        <p:nvPicPr>
          <p:cNvPr id="7" name="Picture 6">
            <a:extLst>
              <a:ext uri="{FF2B5EF4-FFF2-40B4-BE49-F238E27FC236}">
                <a16:creationId xmlns:a16="http://schemas.microsoft.com/office/drawing/2014/main" id="{EC358EE6-5986-7DBE-2DD2-F6B9707BB90E}"/>
              </a:ext>
            </a:extLst>
          </p:cNvPr>
          <p:cNvPicPr>
            <a:picLocks noChangeAspect="1"/>
          </p:cNvPicPr>
          <p:nvPr/>
        </p:nvPicPr>
        <p:blipFill>
          <a:blip r:embed="rId4">
            <a:alphaModFix amt="20000"/>
          </a:blip>
          <a:stretch>
            <a:fillRect/>
          </a:stretch>
        </p:blipFill>
        <p:spPr>
          <a:xfrm>
            <a:off x="7622" y="-10430"/>
            <a:ext cx="14630399" cy="8240030"/>
          </a:xfrm>
          <a:prstGeom prst="rect">
            <a:avLst/>
          </a:prstGeom>
        </p:spPr>
      </p:pic>
      <p:sp>
        <p:nvSpPr>
          <p:cNvPr id="8" name="TextBox 7">
            <a:extLst>
              <a:ext uri="{FF2B5EF4-FFF2-40B4-BE49-F238E27FC236}">
                <a16:creationId xmlns:a16="http://schemas.microsoft.com/office/drawing/2014/main" id="{68E0BD51-7D56-838C-BB56-CD5A4FB53A2E}"/>
              </a:ext>
            </a:extLst>
          </p:cNvPr>
          <p:cNvSpPr txBox="1"/>
          <p:nvPr/>
        </p:nvSpPr>
        <p:spPr>
          <a:xfrm>
            <a:off x="11059017" y="4721036"/>
            <a:ext cx="4376057" cy="1446550"/>
          </a:xfrm>
          <a:prstGeom prst="rect">
            <a:avLst/>
          </a:prstGeom>
          <a:noFill/>
        </p:spPr>
        <p:txBody>
          <a:bodyPr wrap="square" rtlCol="0">
            <a:spAutoFit/>
          </a:bodyPr>
          <a:lstStyle/>
          <a:p>
            <a:r>
              <a:rPr lang="en-US" sz="2200" dirty="0"/>
              <a:t>By  -</a:t>
            </a:r>
          </a:p>
          <a:p>
            <a:r>
              <a:rPr lang="en-US" sz="2200" dirty="0"/>
              <a:t>     Shruti Bansal</a:t>
            </a:r>
          </a:p>
          <a:p>
            <a:r>
              <a:rPr lang="en-US" sz="2200" dirty="0"/>
              <a:t>     Madhav Gupta</a:t>
            </a:r>
          </a:p>
          <a:p>
            <a:r>
              <a:rPr lang="en-US" sz="2200" dirty="0"/>
              <a:t>     </a:t>
            </a:r>
            <a:r>
              <a:rPr lang="en-US" sz="2200" dirty="0" err="1"/>
              <a:t>Ravnish</a:t>
            </a:r>
            <a:r>
              <a:rPr lang="en-US" sz="2200" dirty="0"/>
              <a:t> Gupta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712482"/>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Conclusion</a:t>
            </a:r>
            <a:endParaRPr lang="en-US" sz="4374"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Music's profound influence on cultural evolution is undeniable. By continuing to explore the multifaceted interplay between music and society, researchers can uncover invaluable insights to guide our understanding of how artistic expression and collective identity intertwine to shape the human experience.</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82087" y="3715973"/>
            <a:ext cx="4279769" cy="818494"/>
          </a:xfrm>
          <a:prstGeom prst="rect">
            <a:avLst/>
          </a:prstGeom>
        </p:spPr>
        <p:txBody>
          <a:bodyPr wrap="square">
            <a:spAutoFit/>
          </a:bodyPr>
          <a:lstStyle/>
          <a:p>
            <a:pPr>
              <a:lnSpc>
                <a:spcPts val="5468"/>
              </a:lnSpc>
            </a:pPr>
            <a:r>
              <a:rPr lang="en-US" sz="6000" b="1" i="1" kern="0" spc="-131" dirty="0">
                <a:solidFill>
                  <a:srgbClr val="000000"/>
                </a:solidFill>
                <a:latin typeface="Inter" pitchFamily="34" charset="0"/>
                <a:ea typeface="Inter" pitchFamily="34" charset="-122"/>
              </a:rPr>
              <a:t>Thank you</a:t>
            </a:r>
            <a:endParaRPr lang="en-US" sz="6000" i="1" dirty="0"/>
          </a:p>
        </p:txBody>
      </p:sp>
    </p:spTree>
    <p:extLst>
      <p:ext uri="{BB962C8B-B14F-4D97-AF65-F5344CB8AC3E}">
        <p14:creationId xmlns:p14="http://schemas.microsoft.com/office/powerpoint/2010/main" val="21827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32577"/>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376845"/>
          </a:xfrm>
          <a:prstGeom prst="rect">
            <a:avLst/>
          </a:prstGeom>
        </p:spPr>
      </p:pic>
      <p:sp>
        <p:nvSpPr>
          <p:cNvPr id="5" name="Text 2"/>
          <p:cNvSpPr/>
          <p:nvPr/>
        </p:nvSpPr>
        <p:spPr>
          <a:xfrm>
            <a:off x="2799040" y="2899767"/>
            <a:ext cx="4753808" cy="594241"/>
          </a:xfrm>
          <a:prstGeom prst="rect">
            <a:avLst/>
          </a:prstGeom>
          <a:noFill/>
          <a:ln/>
        </p:spPr>
        <p:txBody>
          <a:bodyPr wrap="none" rtlCol="0" anchor="t"/>
          <a:lstStyle/>
          <a:p>
            <a:pPr marL="0" indent="0">
              <a:lnSpc>
                <a:spcPts val="4679"/>
              </a:lnSpc>
              <a:buNone/>
            </a:pPr>
            <a:r>
              <a:rPr lang="en-US" sz="3743" b="1" kern="0" spc="-112" dirty="0">
                <a:solidFill>
                  <a:srgbClr val="000000"/>
                </a:solidFill>
                <a:latin typeface="Inter" pitchFamily="34" charset="0"/>
                <a:ea typeface="Inter" pitchFamily="34" charset="-122"/>
                <a:cs typeface="Inter" pitchFamily="34" charset="-120"/>
              </a:rPr>
              <a:t>TABLE OF CONTENT</a:t>
            </a:r>
            <a:endParaRPr lang="en-US" sz="3743" dirty="0"/>
          </a:p>
        </p:txBody>
      </p:sp>
      <p:sp>
        <p:nvSpPr>
          <p:cNvPr id="6" name="Text 3"/>
          <p:cNvSpPr/>
          <p:nvPr/>
        </p:nvSpPr>
        <p:spPr>
          <a:xfrm>
            <a:off x="2799040" y="3779163"/>
            <a:ext cx="9032319" cy="304205"/>
          </a:xfrm>
          <a:prstGeom prst="rect">
            <a:avLst/>
          </a:prstGeom>
          <a:noFill/>
          <a:ln/>
        </p:spPr>
        <p:txBody>
          <a:bodyPr wrap="none" rtlCol="0" anchor="t"/>
          <a:lstStyle/>
          <a:p>
            <a:pPr marL="0" indent="0">
              <a:lnSpc>
                <a:spcPts val="2396"/>
              </a:lnSpc>
              <a:buNone/>
            </a:pPr>
            <a:r>
              <a:rPr lang="en-US" sz="1497" kern="0" spc="-30" dirty="0">
                <a:solidFill>
                  <a:srgbClr val="272525"/>
                </a:solidFill>
                <a:latin typeface="Inter" pitchFamily="34" charset="0"/>
                <a:ea typeface="Inter" pitchFamily="34" charset="-122"/>
                <a:cs typeface="Inter" pitchFamily="34" charset="-120"/>
              </a:rPr>
              <a:t>INTRODUCTION</a:t>
            </a:r>
            <a:endParaRPr lang="en-US" sz="1497" dirty="0"/>
          </a:p>
        </p:txBody>
      </p:sp>
      <p:sp>
        <p:nvSpPr>
          <p:cNvPr id="7" name="Text 4"/>
          <p:cNvSpPr/>
          <p:nvPr/>
        </p:nvSpPr>
        <p:spPr>
          <a:xfrm>
            <a:off x="2799040" y="4297204"/>
            <a:ext cx="9032319" cy="304205"/>
          </a:xfrm>
          <a:prstGeom prst="rect">
            <a:avLst/>
          </a:prstGeom>
          <a:noFill/>
          <a:ln/>
        </p:spPr>
        <p:txBody>
          <a:bodyPr wrap="none" rtlCol="0" anchor="t"/>
          <a:lstStyle/>
          <a:p>
            <a:pPr marL="0" indent="0">
              <a:lnSpc>
                <a:spcPts val="2396"/>
              </a:lnSpc>
              <a:buNone/>
            </a:pPr>
            <a:r>
              <a:rPr lang="en-US" sz="1497" kern="0" spc="-30" dirty="0">
                <a:solidFill>
                  <a:srgbClr val="272525"/>
                </a:solidFill>
                <a:latin typeface="Inter" pitchFamily="34" charset="0"/>
                <a:ea typeface="Inter" pitchFamily="34" charset="-122"/>
                <a:cs typeface="Inter" pitchFamily="34" charset="-120"/>
              </a:rPr>
              <a:t>LITERATURE REVIEW</a:t>
            </a:r>
            <a:endParaRPr lang="en-US" sz="1497" dirty="0"/>
          </a:p>
        </p:txBody>
      </p:sp>
      <p:sp>
        <p:nvSpPr>
          <p:cNvPr id="8" name="Text 5"/>
          <p:cNvSpPr/>
          <p:nvPr/>
        </p:nvSpPr>
        <p:spPr>
          <a:xfrm>
            <a:off x="2799040" y="4815245"/>
            <a:ext cx="9032319" cy="304205"/>
          </a:xfrm>
          <a:prstGeom prst="rect">
            <a:avLst/>
          </a:prstGeom>
          <a:noFill/>
          <a:ln/>
        </p:spPr>
        <p:txBody>
          <a:bodyPr wrap="none" rtlCol="0" anchor="t"/>
          <a:lstStyle/>
          <a:p>
            <a:pPr marL="0" indent="0">
              <a:lnSpc>
                <a:spcPts val="2396"/>
              </a:lnSpc>
              <a:buNone/>
            </a:pPr>
            <a:r>
              <a:rPr lang="en-US" sz="1497" kern="0" spc="-30" dirty="0">
                <a:solidFill>
                  <a:srgbClr val="272525"/>
                </a:solidFill>
                <a:latin typeface="Inter" pitchFamily="34" charset="0"/>
                <a:ea typeface="Inter" pitchFamily="34" charset="-122"/>
                <a:cs typeface="Inter" pitchFamily="34" charset="-120"/>
              </a:rPr>
              <a:t>OBJECTIVE</a:t>
            </a:r>
            <a:endParaRPr lang="en-US" sz="1497" dirty="0"/>
          </a:p>
        </p:txBody>
      </p:sp>
      <p:sp>
        <p:nvSpPr>
          <p:cNvPr id="9" name="Text 6"/>
          <p:cNvSpPr/>
          <p:nvPr/>
        </p:nvSpPr>
        <p:spPr>
          <a:xfrm>
            <a:off x="2799040" y="5333286"/>
            <a:ext cx="9032319" cy="304205"/>
          </a:xfrm>
          <a:prstGeom prst="rect">
            <a:avLst/>
          </a:prstGeom>
          <a:noFill/>
          <a:ln/>
        </p:spPr>
        <p:txBody>
          <a:bodyPr wrap="none" rtlCol="0" anchor="t"/>
          <a:lstStyle/>
          <a:p>
            <a:pPr marL="0" indent="0">
              <a:lnSpc>
                <a:spcPts val="2396"/>
              </a:lnSpc>
              <a:buNone/>
            </a:pPr>
            <a:r>
              <a:rPr lang="en-US" sz="1497" kern="0" spc="-30" dirty="0">
                <a:solidFill>
                  <a:srgbClr val="272525"/>
                </a:solidFill>
                <a:latin typeface="Inter" pitchFamily="34" charset="0"/>
                <a:ea typeface="Inter" pitchFamily="34" charset="-122"/>
                <a:cs typeface="Inter" pitchFamily="34" charset="-120"/>
              </a:rPr>
              <a:t>CONCEPTUAL FRAMEWORK</a:t>
            </a:r>
            <a:endParaRPr lang="en-US" sz="1497" dirty="0"/>
          </a:p>
        </p:txBody>
      </p:sp>
      <p:sp>
        <p:nvSpPr>
          <p:cNvPr id="10" name="Text 7"/>
          <p:cNvSpPr/>
          <p:nvPr/>
        </p:nvSpPr>
        <p:spPr>
          <a:xfrm>
            <a:off x="2799040" y="5851327"/>
            <a:ext cx="9032319" cy="304205"/>
          </a:xfrm>
          <a:prstGeom prst="rect">
            <a:avLst/>
          </a:prstGeom>
          <a:noFill/>
          <a:ln/>
        </p:spPr>
        <p:txBody>
          <a:bodyPr wrap="none" rtlCol="0" anchor="t"/>
          <a:lstStyle/>
          <a:p>
            <a:pPr marL="0" indent="0">
              <a:lnSpc>
                <a:spcPts val="2396"/>
              </a:lnSpc>
              <a:buNone/>
            </a:pPr>
            <a:r>
              <a:rPr lang="en-US" sz="1497" kern="0" spc="-30" dirty="0">
                <a:solidFill>
                  <a:srgbClr val="272525"/>
                </a:solidFill>
                <a:latin typeface="Inter" pitchFamily="34" charset="0"/>
                <a:ea typeface="Inter" pitchFamily="34" charset="-122"/>
                <a:cs typeface="Inter" pitchFamily="34" charset="-120"/>
              </a:rPr>
              <a:t>RESEARCH METHODOLOGY</a:t>
            </a:r>
            <a:endParaRPr lang="en-US" sz="1497" dirty="0"/>
          </a:p>
        </p:txBody>
      </p:sp>
      <p:sp>
        <p:nvSpPr>
          <p:cNvPr id="11" name="Text 8"/>
          <p:cNvSpPr/>
          <p:nvPr/>
        </p:nvSpPr>
        <p:spPr>
          <a:xfrm>
            <a:off x="2799040" y="6369368"/>
            <a:ext cx="9032319" cy="304205"/>
          </a:xfrm>
          <a:prstGeom prst="rect">
            <a:avLst/>
          </a:prstGeom>
          <a:noFill/>
          <a:ln/>
        </p:spPr>
        <p:txBody>
          <a:bodyPr wrap="none" rtlCol="0" anchor="t"/>
          <a:lstStyle/>
          <a:p>
            <a:pPr marL="0" indent="0">
              <a:lnSpc>
                <a:spcPts val="2396"/>
              </a:lnSpc>
              <a:buNone/>
            </a:pPr>
            <a:r>
              <a:rPr lang="en-US" sz="1497" kern="0" spc="-30" dirty="0">
                <a:solidFill>
                  <a:srgbClr val="272525"/>
                </a:solidFill>
                <a:latin typeface="Inter" pitchFamily="34" charset="0"/>
                <a:ea typeface="Inter" pitchFamily="34" charset="-122"/>
                <a:cs typeface="Inter" pitchFamily="34" charset="-120"/>
              </a:rPr>
              <a:t>KEY FINDINGS</a:t>
            </a:r>
            <a:endParaRPr lang="en-US" sz="1497" dirty="0"/>
          </a:p>
        </p:txBody>
      </p:sp>
      <p:sp>
        <p:nvSpPr>
          <p:cNvPr id="12" name="Text 9"/>
          <p:cNvSpPr/>
          <p:nvPr/>
        </p:nvSpPr>
        <p:spPr>
          <a:xfrm>
            <a:off x="2799040" y="6887408"/>
            <a:ext cx="9032319" cy="304205"/>
          </a:xfrm>
          <a:prstGeom prst="rect">
            <a:avLst/>
          </a:prstGeom>
          <a:noFill/>
          <a:ln/>
        </p:spPr>
        <p:txBody>
          <a:bodyPr wrap="none" rtlCol="0" anchor="t"/>
          <a:lstStyle/>
          <a:p>
            <a:pPr marL="0" indent="0">
              <a:lnSpc>
                <a:spcPts val="2396"/>
              </a:lnSpc>
              <a:buNone/>
            </a:pPr>
            <a:endParaRPr lang="en-US" sz="1497" dirty="0"/>
          </a:p>
        </p:txBody>
      </p:sp>
      <p:sp>
        <p:nvSpPr>
          <p:cNvPr id="13" name="Text 10"/>
          <p:cNvSpPr/>
          <p:nvPr/>
        </p:nvSpPr>
        <p:spPr>
          <a:xfrm>
            <a:off x="2799040" y="7405449"/>
            <a:ext cx="9032319" cy="304205"/>
          </a:xfrm>
          <a:prstGeom prst="rect">
            <a:avLst/>
          </a:prstGeom>
          <a:noFill/>
          <a:ln/>
        </p:spPr>
        <p:txBody>
          <a:bodyPr wrap="none" rtlCol="0" anchor="t"/>
          <a:lstStyle/>
          <a:p>
            <a:pPr marL="0" indent="0">
              <a:lnSpc>
                <a:spcPts val="2396"/>
              </a:lnSpc>
              <a:buNone/>
            </a:pPr>
            <a:endParaRPr lang="en-US" sz="149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104773"/>
            <a:ext cx="14630400" cy="8229600"/>
          </a:xfrm>
          <a:prstGeom prst="rect">
            <a:avLst/>
          </a:prstGeom>
          <a:solidFill>
            <a:srgbClr val="FFFFFF"/>
          </a:solidFill>
          <a:ln/>
        </p:spPr>
        <p:txBody>
          <a:bodyPr/>
          <a:lstStyle/>
          <a:p>
            <a:pPr algn="ctr"/>
            <a:endParaRPr lang="en-US" sz="4370" b="1" kern="0" spc="-131" dirty="0">
              <a:solidFill>
                <a:srgbClr val="000000"/>
              </a:solidFill>
              <a:latin typeface="Inter" pitchFamily="34" charset="0"/>
              <a:ea typeface="Inter" pitchFamily="34" charset="-122"/>
              <a:cs typeface="Inter" pitchFamily="34" charset="-120"/>
            </a:endParaRPr>
          </a:p>
          <a:p>
            <a:pPr algn="ctr"/>
            <a:r>
              <a:rPr lang="en-US" sz="4370" b="1" kern="0" spc="-131" dirty="0">
                <a:solidFill>
                  <a:srgbClr val="000000"/>
                </a:solidFill>
                <a:latin typeface="Inter" pitchFamily="34" charset="0"/>
                <a:ea typeface="Inter" pitchFamily="34" charset="-122"/>
                <a:cs typeface="Inter" pitchFamily="34" charset="-120"/>
              </a:rPr>
              <a:t>INTRODUCTION</a:t>
            </a:r>
            <a:endParaRPr lang="en-US" sz="4370" dirty="0"/>
          </a:p>
        </p:txBody>
      </p:sp>
      <p:sp>
        <p:nvSpPr>
          <p:cNvPr id="4" name="Text 2"/>
          <p:cNvSpPr/>
          <p:nvPr/>
        </p:nvSpPr>
        <p:spPr>
          <a:xfrm>
            <a:off x="2037993" y="3367683"/>
            <a:ext cx="5554980" cy="694373"/>
          </a:xfrm>
          <a:prstGeom prst="rect">
            <a:avLst/>
          </a:prstGeom>
          <a:noFill/>
          <a:ln/>
        </p:spPr>
        <p:txBody>
          <a:bodyPr wrap="none" rtlCol="0" anchor="t"/>
          <a:lstStyle/>
          <a:p>
            <a:pPr marL="0" indent="0" algn="ctr">
              <a:lnSpc>
                <a:spcPts val="5468"/>
              </a:lnSpc>
              <a:buNone/>
            </a:pPr>
            <a:endParaRPr lang="en-US" sz="4374" dirty="0"/>
          </a:p>
        </p:txBody>
      </p:sp>
      <p:sp>
        <p:nvSpPr>
          <p:cNvPr id="5" name="Text 3"/>
          <p:cNvSpPr/>
          <p:nvPr/>
        </p:nvSpPr>
        <p:spPr>
          <a:xfrm>
            <a:off x="2037993" y="4506397"/>
            <a:ext cx="10554414" cy="355402"/>
          </a:xfrm>
          <a:prstGeom prst="rect">
            <a:avLst/>
          </a:prstGeom>
          <a:noFill/>
          <a:ln/>
        </p:spPr>
        <p:txBody>
          <a:bodyPr wrap="none" rtlCol="0" anchor="t"/>
          <a:lstStyle/>
          <a:p>
            <a:pPr marL="0" indent="0">
              <a:lnSpc>
                <a:spcPts val="2799"/>
              </a:lnSpc>
              <a:buNone/>
            </a:pPr>
            <a:endParaRPr lang="en-US" sz="1750" dirty="0"/>
          </a:p>
        </p:txBody>
      </p:sp>
      <p:sp>
        <p:nvSpPr>
          <p:cNvPr id="6" name="Shape 3">
            <a:extLst>
              <a:ext uri="{FF2B5EF4-FFF2-40B4-BE49-F238E27FC236}">
                <a16:creationId xmlns:a16="http://schemas.microsoft.com/office/drawing/2014/main" id="{312529B9-E12F-F392-21D7-CDC9E7F96AF1}"/>
              </a:ext>
            </a:extLst>
          </p:cNvPr>
          <p:cNvSpPr/>
          <p:nvPr/>
        </p:nvSpPr>
        <p:spPr>
          <a:xfrm>
            <a:off x="1251909" y="2152003"/>
            <a:ext cx="5166122" cy="2361605"/>
          </a:xfrm>
          <a:prstGeom prst="roundRect">
            <a:avLst>
              <a:gd name="adj" fmla="val 4234"/>
            </a:avLst>
          </a:prstGeom>
          <a:solidFill>
            <a:srgbClr val="DADBF1"/>
          </a:solidFill>
          <a:ln w="7620">
            <a:solidFill>
              <a:srgbClr val="C0C1D7"/>
            </a:solidFill>
            <a:prstDash val="solid"/>
          </a:ln>
        </p:spPr>
      </p:sp>
      <p:sp>
        <p:nvSpPr>
          <p:cNvPr id="7" name="Shape 3">
            <a:extLst>
              <a:ext uri="{FF2B5EF4-FFF2-40B4-BE49-F238E27FC236}">
                <a16:creationId xmlns:a16="http://schemas.microsoft.com/office/drawing/2014/main" id="{2C9A8AC9-45A1-07BD-49A8-31306805B2A1}"/>
              </a:ext>
            </a:extLst>
          </p:cNvPr>
          <p:cNvSpPr/>
          <p:nvPr/>
        </p:nvSpPr>
        <p:spPr>
          <a:xfrm>
            <a:off x="8212370" y="2211466"/>
            <a:ext cx="5166122" cy="2361605"/>
          </a:xfrm>
          <a:prstGeom prst="roundRect">
            <a:avLst>
              <a:gd name="adj" fmla="val 4234"/>
            </a:avLst>
          </a:prstGeom>
          <a:solidFill>
            <a:srgbClr val="DADBF1"/>
          </a:solidFill>
          <a:ln w="7620">
            <a:solidFill>
              <a:srgbClr val="C0C1D7"/>
            </a:solidFill>
            <a:prstDash val="solid"/>
          </a:ln>
        </p:spPr>
      </p:sp>
      <p:sp>
        <p:nvSpPr>
          <p:cNvPr id="8" name="Shape 3">
            <a:extLst>
              <a:ext uri="{FF2B5EF4-FFF2-40B4-BE49-F238E27FC236}">
                <a16:creationId xmlns:a16="http://schemas.microsoft.com/office/drawing/2014/main" id="{7C1E966C-3335-8C33-DF0F-30D75313B7D8}"/>
              </a:ext>
            </a:extLst>
          </p:cNvPr>
          <p:cNvSpPr/>
          <p:nvPr/>
        </p:nvSpPr>
        <p:spPr>
          <a:xfrm>
            <a:off x="4732139" y="5017412"/>
            <a:ext cx="5166122" cy="2361605"/>
          </a:xfrm>
          <a:prstGeom prst="roundRect">
            <a:avLst>
              <a:gd name="adj" fmla="val 4234"/>
            </a:avLst>
          </a:prstGeom>
          <a:solidFill>
            <a:srgbClr val="DADBF1"/>
          </a:solidFill>
          <a:ln w="7620">
            <a:solidFill>
              <a:srgbClr val="C0C1D7"/>
            </a:solidFill>
            <a:prstDash val="solid"/>
          </a:ln>
        </p:spPr>
      </p:sp>
      <p:sp>
        <p:nvSpPr>
          <p:cNvPr id="10" name="TextBox 9">
            <a:extLst>
              <a:ext uri="{FF2B5EF4-FFF2-40B4-BE49-F238E27FC236}">
                <a16:creationId xmlns:a16="http://schemas.microsoft.com/office/drawing/2014/main" id="{F6B95305-C5F8-C364-74DA-BBF9FCAAD84C}"/>
              </a:ext>
            </a:extLst>
          </p:cNvPr>
          <p:cNvSpPr txBox="1"/>
          <p:nvPr/>
        </p:nvSpPr>
        <p:spPr>
          <a:xfrm>
            <a:off x="1523124" y="2431333"/>
            <a:ext cx="4642545" cy="1862048"/>
          </a:xfrm>
          <a:prstGeom prst="rect">
            <a:avLst/>
          </a:prstGeom>
          <a:noFill/>
        </p:spPr>
        <p:txBody>
          <a:bodyPr wrap="square" rtlCol="0">
            <a:spAutoFit/>
          </a:bodyPr>
          <a:lstStyle/>
          <a:p>
            <a:pPr algn="l"/>
            <a:r>
              <a:rPr lang="en-IN" sz="2300" b="0" i="0" u="none" strike="noStrike" dirty="0">
                <a:effectLst/>
                <a:latin typeface="Söhne"/>
              </a:rPr>
              <a:t>Music transcends boundaries, expressing emotions and traditions across cultures, enriching the global human experience with its universal language.</a:t>
            </a:r>
          </a:p>
        </p:txBody>
      </p:sp>
      <p:sp>
        <p:nvSpPr>
          <p:cNvPr id="11" name="TextBox 10">
            <a:extLst>
              <a:ext uri="{FF2B5EF4-FFF2-40B4-BE49-F238E27FC236}">
                <a16:creationId xmlns:a16="http://schemas.microsoft.com/office/drawing/2014/main" id="{BA85148B-01D9-6836-A8A6-872BA4E353A1}"/>
              </a:ext>
            </a:extLst>
          </p:cNvPr>
          <p:cNvSpPr txBox="1"/>
          <p:nvPr/>
        </p:nvSpPr>
        <p:spPr>
          <a:xfrm>
            <a:off x="8608422" y="2431333"/>
            <a:ext cx="4381287" cy="1862048"/>
          </a:xfrm>
          <a:prstGeom prst="rect">
            <a:avLst/>
          </a:prstGeom>
          <a:noFill/>
        </p:spPr>
        <p:txBody>
          <a:bodyPr wrap="square" rtlCol="0">
            <a:spAutoFit/>
          </a:bodyPr>
          <a:lstStyle/>
          <a:p>
            <a:r>
              <a:rPr lang="en-IN" sz="2300" b="0" i="0" u="none" strike="noStrike" dirty="0">
                <a:effectLst/>
                <a:latin typeface="Söhne"/>
              </a:rPr>
              <a:t>Its diverse melodies and rhythms unite communities, celebrating cultural diversity while fostering a sense of belonging and shared identity.</a:t>
            </a:r>
            <a:endParaRPr lang="en-US" sz="2300" dirty="0"/>
          </a:p>
        </p:txBody>
      </p:sp>
      <p:sp>
        <p:nvSpPr>
          <p:cNvPr id="12" name="TextBox 11">
            <a:extLst>
              <a:ext uri="{FF2B5EF4-FFF2-40B4-BE49-F238E27FC236}">
                <a16:creationId xmlns:a16="http://schemas.microsoft.com/office/drawing/2014/main" id="{7A8CB6D3-6FA3-460A-0B71-7EAB9BAC775C}"/>
              </a:ext>
            </a:extLst>
          </p:cNvPr>
          <p:cNvSpPr txBox="1"/>
          <p:nvPr/>
        </p:nvSpPr>
        <p:spPr>
          <a:xfrm>
            <a:off x="5120640" y="5306140"/>
            <a:ext cx="4467497" cy="1862048"/>
          </a:xfrm>
          <a:prstGeom prst="rect">
            <a:avLst/>
          </a:prstGeom>
          <a:noFill/>
        </p:spPr>
        <p:txBody>
          <a:bodyPr wrap="square" rtlCol="0">
            <a:spAutoFit/>
          </a:bodyPr>
          <a:lstStyle/>
          <a:p>
            <a:pPr algn="l"/>
            <a:r>
              <a:rPr lang="en-IN" sz="2300" b="0" i="0" u="none" strike="noStrike" dirty="0">
                <a:effectLst/>
                <a:latin typeface="Söhne"/>
              </a:rPr>
              <a:t>From ancient rituals to modern revolutions, music remains a powerful force, shaping societal values, beliefs, and aspirations throughout history.</a:t>
            </a:r>
          </a:p>
        </p:txBody>
      </p:sp>
      <p:pic>
        <p:nvPicPr>
          <p:cNvPr id="14" name="Picture 13">
            <a:extLst>
              <a:ext uri="{FF2B5EF4-FFF2-40B4-BE49-F238E27FC236}">
                <a16:creationId xmlns:a16="http://schemas.microsoft.com/office/drawing/2014/main" id="{C4A2A424-4178-E2DD-C07B-3F87EE756A8B}"/>
              </a:ext>
            </a:extLst>
          </p:cNvPr>
          <p:cNvPicPr>
            <a:picLocks noChangeAspect="1"/>
          </p:cNvPicPr>
          <p:nvPr/>
        </p:nvPicPr>
        <p:blipFill>
          <a:blip r:embed="rId3">
            <a:alphaModFix amt="20000"/>
          </a:blip>
          <a:stretch>
            <a:fillRect/>
          </a:stretch>
        </p:blipFill>
        <p:spPr>
          <a:xfrm>
            <a:off x="5370" y="-1"/>
            <a:ext cx="14625029" cy="83343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65471"/>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Literature Survey</a:t>
            </a:r>
            <a:endParaRPr lang="en-US" sz="4374" dirty="0"/>
          </a:p>
        </p:txBody>
      </p:sp>
      <p:sp>
        <p:nvSpPr>
          <p:cNvPr id="5" name="Text 3"/>
          <p:cNvSpPr/>
          <p:nvPr/>
        </p:nvSpPr>
        <p:spPr>
          <a:xfrm>
            <a:off x="2037993" y="3115270"/>
            <a:ext cx="3048238" cy="347186"/>
          </a:xfrm>
          <a:prstGeom prst="rect">
            <a:avLst/>
          </a:prstGeom>
          <a:noFill/>
          <a:ln/>
        </p:spPr>
        <p:txBody>
          <a:bodyPr wrap="non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Music as Cultural Mirror</a:t>
            </a:r>
            <a:endParaRPr lang="en-US" sz="2187" dirty="0"/>
          </a:p>
        </p:txBody>
      </p:sp>
      <p:sp>
        <p:nvSpPr>
          <p:cNvPr id="6" name="Text 4"/>
          <p:cNvSpPr/>
          <p:nvPr/>
        </p:nvSpPr>
        <p:spPr>
          <a:xfrm>
            <a:off x="2037993" y="3684627"/>
            <a:ext cx="3156347"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Scholars have examined how music reflects and amplifies the values, beliefs, and social dynamics of a given culture.</a:t>
            </a:r>
            <a:endParaRPr lang="en-US" sz="1750" dirty="0"/>
          </a:p>
        </p:txBody>
      </p:sp>
      <p:sp>
        <p:nvSpPr>
          <p:cNvPr id="7" name="Text 5"/>
          <p:cNvSpPr/>
          <p:nvPr/>
        </p:nvSpPr>
        <p:spPr>
          <a:xfrm>
            <a:off x="5743932" y="3115270"/>
            <a:ext cx="3156347"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Music-driven Social Change</a:t>
            </a:r>
            <a:endParaRPr lang="en-US" sz="2187" dirty="0"/>
          </a:p>
        </p:txBody>
      </p:sp>
      <p:sp>
        <p:nvSpPr>
          <p:cNvPr id="8" name="Text 6"/>
          <p:cNvSpPr/>
          <p:nvPr/>
        </p:nvSpPr>
        <p:spPr>
          <a:xfrm>
            <a:off x="5743932" y="4031813"/>
            <a:ext cx="3156347"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Research has demonstrated music's capacity to inspire political movements, challenge social norms, and catalyze broader cultural shifts.</a:t>
            </a:r>
            <a:endParaRPr lang="en-US" sz="1750" dirty="0"/>
          </a:p>
        </p:txBody>
      </p:sp>
      <p:sp>
        <p:nvSpPr>
          <p:cNvPr id="9" name="Text 7"/>
          <p:cNvSpPr/>
          <p:nvPr/>
        </p:nvSpPr>
        <p:spPr>
          <a:xfrm>
            <a:off x="9449872" y="3115270"/>
            <a:ext cx="3156347" cy="694373"/>
          </a:xfrm>
          <a:prstGeom prst="rect">
            <a:avLst/>
          </a:prstGeom>
          <a:noFill/>
          <a:ln/>
        </p:spPr>
        <p:txBody>
          <a:bodyPr wrap="square" rtlCol="0" anchor="t"/>
          <a:lstStyle/>
          <a:p>
            <a:pPr marL="0" indent="0">
              <a:lnSpc>
                <a:spcPts val="2734"/>
              </a:lnSpc>
              <a:buNone/>
            </a:pPr>
            <a:r>
              <a:rPr lang="en-US" sz="2187" b="1" kern="0" spc="-66" dirty="0">
                <a:solidFill>
                  <a:srgbClr val="000000"/>
                </a:solidFill>
                <a:latin typeface="Inter" pitchFamily="34" charset="0"/>
                <a:ea typeface="Inter" pitchFamily="34" charset="-122"/>
                <a:cs typeface="Inter" pitchFamily="34" charset="-120"/>
              </a:rPr>
              <a:t>Globalization and Music Fusion</a:t>
            </a:r>
            <a:endParaRPr lang="en-US" sz="2187" dirty="0"/>
          </a:p>
        </p:txBody>
      </p:sp>
      <p:sp>
        <p:nvSpPr>
          <p:cNvPr id="10" name="Text 8"/>
          <p:cNvSpPr/>
          <p:nvPr/>
        </p:nvSpPr>
        <p:spPr>
          <a:xfrm>
            <a:off x="9449872" y="4031813"/>
            <a:ext cx="3156347" cy="2132409"/>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Studies have explored how the cross-pollination of musical styles across borders has led to novel hybrid forms that transcend traditional cultural boundaries.</a:t>
            </a:r>
            <a:endParaRPr lang="en-US" sz="1750" dirty="0"/>
          </a:p>
        </p:txBody>
      </p:sp>
      <p:pic>
        <p:nvPicPr>
          <p:cNvPr id="12" name="Picture 11">
            <a:extLst>
              <a:ext uri="{FF2B5EF4-FFF2-40B4-BE49-F238E27FC236}">
                <a16:creationId xmlns:a16="http://schemas.microsoft.com/office/drawing/2014/main" id="{C8BF5964-51DC-DA3F-C2D6-9F141032A960}"/>
              </a:ext>
            </a:extLst>
          </p:cNvPr>
          <p:cNvPicPr>
            <a:picLocks noChangeAspect="1"/>
          </p:cNvPicPr>
          <p:nvPr/>
        </p:nvPicPr>
        <p:blipFill>
          <a:blip r:embed="rId3">
            <a:alphaModFix amt="35000"/>
          </a:blip>
          <a:stretch>
            <a:fillRect/>
          </a:stretch>
        </p:blipFill>
        <p:spPr>
          <a:xfrm>
            <a:off x="13812" y="-1"/>
            <a:ext cx="14616588" cy="82087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5443" y="0"/>
            <a:ext cx="14630400" cy="8229600"/>
          </a:xfrm>
          <a:prstGeom prst="rect">
            <a:avLst/>
          </a:prstGeom>
          <a:solidFill>
            <a:srgbClr val="FFFFFF"/>
          </a:solidFill>
          <a:ln/>
        </p:spPr>
        <p:txBody>
          <a:bodyPr/>
          <a:lstStyle/>
          <a:p>
            <a:r>
              <a:rPr lang="en-US" sz="1800" b="1" kern="0" spc="-79" dirty="0">
                <a:solidFill>
                  <a:srgbClr val="272525"/>
                </a:solidFill>
                <a:latin typeface="Inter" pitchFamily="34" charset="0"/>
                <a:ea typeface="Inter" pitchFamily="34" charset="-122"/>
                <a:cs typeface="Inter" pitchFamily="34" charset="-120"/>
              </a:rPr>
              <a:t>2</a:t>
            </a:r>
            <a:endParaRPr lang="en-US" dirty="0"/>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2608064"/>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Objectives</a:t>
            </a:r>
            <a:endParaRPr lang="en-US" sz="4374" dirty="0"/>
          </a:p>
        </p:txBody>
      </p:sp>
      <p:sp>
        <p:nvSpPr>
          <p:cNvPr id="6" name="Shape 3"/>
          <p:cNvSpPr/>
          <p:nvPr/>
        </p:nvSpPr>
        <p:spPr>
          <a:xfrm>
            <a:off x="833199" y="3809286"/>
            <a:ext cx="499943" cy="499943"/>
          </a:xfrm>
          <a:prstGeom prst="roundRect">
            <a:avLst>
              <a:gd name="adj" fmla="val 20000"/>
            </a:avLst>
          </a:prstGeom>
          <a:solidFill>
            <a:srgbClr val="DADBF1"/>
          </a:solidFill>
          <a:ln w="7620">
            <a:solidFill>
              <a:srgbClr val="C0C1D7"/>
            </a:solidFill>
            <a:prstDash val="solid"/>
          </a:ln>
        </p:spPr>
      </p:sp>
      <p:sp>
        <p:nvSpPr>
          <p:cNvPr id="7" name="Text 4"/>
          <p:cNvSpPr/>
          <p:nvPr/>
        </p:nvSpPr>
        <p:spPr>
          <a:xfrm>
            <a:off x="1006554" y="3850958"/>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1555313" y="3885605"/>
            <a:ext cx="3820001" cy="1735931"/>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Understanding how often people listen to music, their preferred genres, and their exposure to diverse musical cultures.</a:t>
            </a:r>
            <a:endParaRPr lang="en-US" sz="2187" dirty="0"/>
          </a:p>
        </p:txBody>
      </p:sp>
      <p:sp>
        <p:nvSpPr>
          <p:cNvPr id="9" name="Shape 6"/>
          <p:cNvSpPr/>
          <p:nvPr/>
        </p:nvSpPr>
        <p:spPr>
          <a:xfrm>
            <a:off x="5597485" y="4927164"/>
            <a:ext cx="499943" cy="499943"/>
          </a:xfrm>
          <a:prstGeom prst="roundRect">
            <a:avLst>
              <a:gd name="adj" fmla="val 20000"/>
            </a:avLst>
          </a:prstGeom>
          <a:solidFill>
            <a:srgbClr val="DADBF1"/>
          </a:solidFill>
          <a:ln w="7620">
            <a:solidFill>
              <a:srgbClr val="C0C1D7"/>
            </a:solidFill>
            <a:prstDash val="solid"/>
          </a:ln>
        </p:spPr>
      </p:sp>
      <p:sp>
        <p:nvSpPr>
          <p:cNvPr id="10" name="Text 7"/>
          <p:cNvSpPr/>
          <p:nvPr/>
        </p:nvSpPr>
        <p:spPr>
          <a:xfrm>
            <a:off x="5747385" y="3850958"/>
            <a:ext cx="350043" cy="416481"/>
          </a:xfrm>
          <a:prstGeom prst="rect">
            <a:avLst/>
          </a:prstGeom>
          <a:noFill/>
          <a:ln/>
        </p:spPr>
        <p:txBody>
          <a:bodyPr wrap="none" rtlCol="0" anchor="t"/>
          <a:lstStyle/>
          <a:p>
            <a:pPr marL="0" indent="0" algn="ctr">
              <a:lnSpc>
                <a:spcPts val="3281"/>
              </a:lnSpc>
              <a:buNone/>
            </a:pPr>
            <a:endParaRPr lang="en-US" sz="2624" dirty="0"/>
          </a:p>
        </p:txBody>
      </p:sp>
      <p:sp>
        <p:nvSpPr>
          <p:cNvPr id="11" name="Text 8"/>
          <p:cNvSpPr/>
          <p:nvPr/>
        </p:nvSpPr>
        <p:spPr>
          <a:xfrm>
            <a:off x="6267866" y="4656355"/>
            <a:ext cx="3820001" cy="1041559"/>
          </a:xfrm>
          <a:prstGeom prst="rect">
            <a:avLst/>
          </a:prstGeom>
          <a:noFill/>
          <a:ln/>
        </p:spPr>
        <p:txBody>
          <a:bodyPr wrap="squar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Measure the influence of music on individuals' fashion and dance trends</a:t>
            </a:r>
            <a:endParaRPr lang="en-US" sz="2187" dirty="0"/>
          </a:p>
        </p:txBody>
      </p:sp>
      <p:pic>
        <p:nvPicPr>
          <p:cNvPr id="13" name="Picture 12">
            <a:extLst>
              <a:ext uri="{FF2B5EF4-FFF2-40B4-BE49-F238E27FC236}">
                <a16:creationId xmlns:a16="http://schemas.microsoft.com/office/drawing/2014/main" id="{4F2DE01B-6501-4DE5-2E10-82AAFCACF53B}"/>
              </a:ext>
            </a:extLst>
          </p:cNvPr>
          <p:cNvPicPr>
            <a:picLocks noChangeAspect="1"/>
          </p:cNvPicPr>
          <p:nvPr/>
        </p:nvPicPr>
        <p:blipFill>
          <a:blip r:embed="rId4"/>
          <a:stretch>
            <a:fillRect/>
          </a:stretch>
        </p:blipFill>
        <p:spPr>
          <a:xfrm>
            <a:off x="5597485" y="1418550"/>
            <a:ext cx="4419600" cy="3073400"/>
          </a:xfrm>
          <a:prstGeom prst="rect">
            <a:avLst/>
          </a:prstGeom>
        </p:spPr>
      </p:pic>
      <p:sp>
        <p:nvSpPr>
          <p:cNvPr id="14" name="TextBox 13">
            <a:extLst>
              <a:ext uri="{FF2B5EF4-FFF2-40B4-BE49-F238E27FC236}">
                <a16:creationId xmlns:a16="http://schemas.microsoft.com/office/drawing/2014/main" id="{AACC5A25-CE90-E806-2EC5-25CB6532F94B}"/>
              </a:ext>
            </a:extLst>
          </p:cNvPr>
          <p:cNvSpPr txBox="1"/>
          <p:nvPr/>
        </p:nvSpPr>
        <p:spPr>
          <a:xfrm>
            <a:off x="5695430" y="4929374"/>
            <a:ext cx="487217" cy="495520"/>
          </a:xfrm>
          <a:prstGeom prst="rect">
            <a:avLst/>
          </a:prstGeom>
          <a:noFill/>
        </p:spPr>
        <p:txBody>
          <a:bodyPr wrap="square" rtlCol="0">
            <a:spAutoFit/>
          </a:bodyPr>
          <a:lstStyle/>
          <a:p>
            <a:r>
              <a:rPr lang="en-US" sz="2620" b="1" dirty="0"/>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74C64-568E-CAD7-42FB-E419BA99FD98}"/>
              </a:ext>
            </a:extLst>
          </p:cNvPr>
          <p:cNvPicPr>
            <a:picLocks noChangeAspect="1"/>
          </p:cNvPicPr>
          <p:nvPr/>
        </p:nvPicPr>
        <p:blipFill>
          <a:blip r:embed="rId2"/>
          <a:stretch>
            <a:fillRect/>
          </a:stretch>
        </p:blipFill>
        <p:spPr>
          <a:xfrm>
            <a:off x="0" y="0"/>
            <a:ext cx="7568262" cy="4336869"/>
          </a:xfrm>
          <a:prstGeom prst="rect">
            <a:avLst/>
          </a:prstGeom>
        </p:spPr>
      </p:pic>
      <p:pic>
        <p:nvPicPr>
          <p:cNvPr id="7" name="Picture 6">
            <a:extLst>
              <a:ext uri="{FF2B5EF4-FFF2-40B4-BE49-F238E27FC236}">
                <a16:creationId xmlns:a16="http://schemas.microsoft.com/office/drawing/2014/main" id="{08965803-C3B2-C80C-5FA8-BB59A104898E}"/>
              </a:ext>
            </a:extLst>
          </p:cNvPr>
          <p:cNvPicPr>
            <a:picLocks noChangeAspect="1"/>
          </p:cNvPicPr>
          <p:nvPr/>
        </p:nvPicPr>
        <p:blipFill>
          <a:blip r:embed="rId3"/>
          <a:stretch>
            <a:fillRect/>
          </a:stretch>
        </p:blipFill>
        <p:spPr>
          <a:xfrm>
            <a:off x="7315200" y="0"/>
            <a:ext cx="7334411" cy="4336869"/>
          </a:xfrm>
          <a:prstGeom prst="rect">
            <a:avLst/>
          </a:prstGeom>
        </p:spPr>
      </p:pic>
      <p:pic>
        <p:nvPicPr>
          <p:cNvPr id="13" name="Picture 12">
            <a:extLst>
              <a:ext uri="{FF2B5EF4-FFF2-40B4-BE49-F238E27FC236}">
                <a16:creationId xmlns:a16="http://schemas.microsoft.com/office/drawing/2014/main" id="{8E49507A-3D33-847F-D286-E4EC94884E27}"/>
              </a:ext>
            </a:extLst>
          </p:cNvPr>
          <p:cNvPicPr>
            <a:picLocks noChangeAspect="1"/>
          </p:cNvPicPr>
          <p:nvPr/>
        </p:nvPicPr>
        <p:blipFill>
          <a:blip r:embed="rId4"/>
          <a:stretch>
            <a:fillRect/>
          </a:stretch>
        </p:blipFill>
        <p:spPr>
          <a:xfrm>
            <a:off x="4318090" y="4263055"/>
            <a:ext cx="5994220" cy="3966545"/>
          </a:xfrm>
          <a:prstGeom prst="rect">
            <a:avLst/>
          </a:prstGeom>
        </p:spPr>
      </p:pic>
    </p:spTree>
    <p:extLst>
      <p:ext uri="{BB962C8B-B14F-4D97-AF65-F5344CB8AC3E}">
        <p14:creationId xmlns:p14="http://schemas.microsoft.com/office/powerpoint/2010/main" val="397748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223207" y="566619"/>
            <a:ext cx="5986021" cy="941308"/>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Conceptual Framework</a:t>
            </a:r>
            <a:endParaRPr lang="en-US" sz="4374" dirty="0"/>
          </a:p>
        </p:txBody>
      </p:sp>
      <p:sp>
        <p:nvSpPr>
          <p:cNvPr id="5" name="Shape 3"/>
          <p:cNvSpPr/>
          <p:nvPr/>
        </p:nvSpPr>
        <p:spPr>
          <a:xfrm>
            <a:off x="7293054" y="2524363"/>
            <a:ext cx="44410" cy="4208383"/>
          </a:xfrm>
          <a:prstGeom prst="roundRect">
            <a:avLst>
              <a:gd name="adj" fmla="val 225151"/>
            </a:avLst>
          </a:prstGeom>
          <a:solidFill>
            <a:srgbClr val="C0C1D7"/>
          </a:solidFill>
          <a:ln/>
        </p:spPr>
      </p:sp>
      <p:sp>
        <p:nvSpPr>
          <p:cNvPr id="6" name="Shape 4"/>
          <p:cNvSpPr/>
          <p:nvPr/>
        </p:nvSpPr>
        <p:spPr>
          <a:xfrm>
            <a:off x="6287631" y="2925663"/>
            <a:ext cx="777597" cy="44410"/>
          </a:xfrm>
          <a:prstGeom prst="roundRect">
            <a:avLst>
              <a:gd name="adj" fmla="val 225151"/>
            </a:avLst>
          </a:prstGeom>
          <a:solidFill>
            <a:srgbClr val="C0C1D7"/>
          </a:solidFill>
          <a:ln/>
        </p:spPr>
      </p:sp>
      <p:sp>
        <p:nvSpPr>
          <p:cNvPr id="7" name="Shape 5"/>
          <p:cNvSpPr/>
          <p:nvPr/>
        </p:nvSpPr>
        <p:spPr>
          <a:xfrm>
            <a:off x="7065228" y="2697956"/>
            <a:ext cx="499943" cy="499943"/>
          </a:xfrm>
          <a:prstGeom prst="roundRect">
            <a:avLst>
              <a:gd name="adj" fmla="val 20000"/>
            </a:avLst>
          </a:prstGeom>
          <a:solidFill>
            <a:srgbClr val="DADBF1"/>
          </a:solidFill>
          <a:ln w="7620">
            <a:solidFill>
              <a:srgbClr val="C0C1D7"/>
            </a:solidFill>
            <a:prstDash val="solid"/>
          </a:ln>
        </p:spPr>
      </p:sp>
      <p:sp>
        <p:nvSpPr>
          <p:cNvPr id="8" name="Text 6"/>
          <p:cNvSpPr/>
          <p:nvPr/>
        </p:nvSpPr>
        <p:spPr>
          <a:xfrm>
            <a:off x="7238583" y="2739628"/>
            <a:ext cx="153114"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1</a:t>
            </a:r>
            <a:endParaRPr lang="en-US" sz="2624" dirty="0"/>
          </a:p>
        </p:txBody>
      </p:sp>
      <p:sp>
        <p:nvSpPr>
          <p:cNvPr id="9" name="Text 7"/>
          <p:cNvSpPr/>
          <p:nvPr/>
        </p:nvSpPr>
        <p:spPr>
          <a:xfrm>
            <a:off x="3315653" y="2746534"/>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Inter" pitchFamily="34" charset="0"/>
                <a:ea typeface="Inter" pitchFamily="34" charset="-122"/>
                <a:cs typeface="Inter" pitchFamily="34" charset="-120"/>
              </a:rPr>
              <a:t>Music</a:t>
            </a:r>
            <a:endParaRPr lang="en-US" sz="2187" dirty="0"/>
          </a:p>
        </p:txBody>
      </p:sp>
      <p:sp>
        <p:nvSpPr>
          <p:cNvPr id="10" name="Text 8"/>
          <p:cNvSpPr/>
          <p:nvPr/>
        </p:nvSpPr>
        <p:spPr>
          <a:xfrm>
            <a:off x="2037993" y="3226951"/>
            <a:ext cx="4055150" cy="1066205"/>
          </a:xfrm>
          <a:prstGeom prst="rect">
            <a:avLst/>
          </a:prstGeom>
          <a:noFill/>
          <a:ln/>
        </p:spPr>
        <p:txBody>
          <a:bodyPr wrap="square" rtlCol="0" anchor="t"/>
          <a:lstStyle/>
          <a:p>
            <a:pPr algn="ctr">
              <a:lnSpc>
                <a:spcPts val="2799"/>
              </a:lnSpc>
            </a:pPr>
            <a:r>
              <a:rPr lang="en-US" sz="1750" kern="0" spc="-35" dirty="0">
                <a:solidFill>
                  <a:srgbClr val="272525"/>
                </a:solidFill>
                <a:latin typeface="Inter" pitchFamily="34" charset="0"/>
                <a:ea typeface="Inter" pitchFamily="34" charset="-122"/>
                <a:cs typeface="Inter" pitchFamily="34" charset="-120"/>
              </a:rPr>
              <a:t>New musical styles, genres, and technologies emerge, challenging existing cultural norms.</a:t>
            </a:r>
            <a:endParaRPr lang="en-US" sz="1750" dirty="0"/>
          </a:p>
        </p:txBody>
      </p:sp>
      <p:sp>
        <p:nvSpPr>
          <p:cNvPr id="11" name="Shape 9"/>
          <p:cNvSpPr/>
          <p:nvPr/>
        </p:nvSpPr>
        <p:spPr>
          <a:xfrm>
            <a:off x="7565172" y="4036516"/>
            <a:ext cx="777597" cy="44410"/>
          </a:xfrm>
          <a:prstGeom prst="roundRect">
            <a:avLst>
              <a:gd name="adj" fmla="val 225151"/>
            </a:avLst>
          </a:prstGeom>
          <a:solidFill>
            <a:srgbClr val="C0C1D7"/>
          </a:solidFill>
          <a:ln/>
        </p:spPr>
      </p:sp>
      <p:sp>
        <p:nvSpPr>
          <p:cNvPr id="12" name="Shape 10"/>
          <p:cNvSpPr/>
          <p:nvPr/>
        </p:nvSpPr>
        <p:spPr>
          <a:xfrm>
            <a:off x="7065228" y="3808809"/>
            <a:ext cx="499943" cy="499943"/>
          </a:xfrm>
          <a:prstGeom prst="roundRect">
            <a:avLst>
              <a:gd name="adj" fmla="val 20000"/>
            </a:avLst>
          </a:prstGeom>
          <a:solidFill>
            <a:srgbClr val="DADBF1"/>
          </a:solidFill>
          <a:ln w="7620">
            <a:solidFill>
              <a:srgbClr val="C0C1D7"/>
            </a:solidFill>
            <a:prstDash val="solid"/>
          </a:ln>
        </p:spPr>
      </p:sp>
      <p:sp>
        <p:nvSpPr>
          <p:cNvPr id="13" name="Text 11"/>
          <p:cNvSpPr/>
          <p:nvPr/>
        </p:nvSpPr>
        <p:spPr>
          <a:xfrm>
            <a:off x="7215128" y="3850481"/>
            <a:ext cx="200025"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2</a:t>
            </a:r>
            <a:endParaRPr lang="en-US" sz="2624" dirty="0"/>
          </a:p>
        </p:txBody>
      </p:sp>
      <p:sp>
        <p:nvSpPr>
          <p:cNvPr id="14" name="Text 12"/>
          <p:cNvSpPr/>
          <p:nvPr/>
        </p:nvSpPr>
        <p:spPr>
          <a:xfrm>
            <a:off x="8537258" y="3857387"/>
            <a:ext cx="2777490"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Inter" pitchFamily="34" charset="0"/>
                <a:ea typeface="Inter" pitchFamily="34" charset="-122"/>
              </a:rPr>
              <a:t>Style</a:t>
            </a:r>
            <a:endParaRPr lang="en-US" sz="2187" dirty="0"/>
          </a:p>
        </p:txBody>
      </p:sp>
      <p:sp>
        <p:nvSpPr>
          <p:cNvPr id="15" name="Text 13"/>
          <p:cNvSpPr/>
          <p:nvPr/>
        </p:nvSpPr>
        <p:spPr>
          <a:xfrm>
            <a:off x="8537258" y="4337804"/>
            <a:ext cx="4055150" cy="1066205"/>
          </a:xfrm>
          <a:prstGeom prst="rect">
            <a:avLst/>
          </a:prstGeom>
          <a:noFill/>
          <a:ln/>
        </p:spPr>
        <p:txBody>
          <a:bodyPr wrap="square" rtlCol="0" anchor="t"/>
          <a:lstStyle/>
          <a:p>
            <a:pPr algn="ctr">
              <a:lnSpc>
                <a:spcPts val="2799"/>
              </a:lnSpc>
            </a:pPr>
            <a:r>
              <a:rPr lang="en-US" sz="1750" kern="0" spc="-35" dirty="0">
                <a:solidFill>
                  <a:srgbClr val="272525"/>
                </a:solidFill>
                <a:latin typeface="Inter" pitchFamily="34" charset="0"/>
                <a:ea typeface="Inter" pitchFamily="34" charset="-122"/>
                <a:cs typeface="Inter" pitchFamily="34" charset="-120"/>
              </a:rPr>
              <a:t>Influenced by music and used to express emotions ,culture identity and social status</a:t>
            </a:r>
            <a:r>
              <a:rPr lang="en-US" sz="1600" dirty="0"/>
              <a:t>.</a:t>
            </a:r>
            <a:endParaRPr lang="en-US" sz="1750" dirty="0"/>
          </a:p>
        </p:txBody>
      </p:sp>
      <p:sp>
        <p:nvSpPr>
          <p:cNvPr id="16" name="Shape 14"/>
          <p:cNvSpPr/>
          <p:nvPr/>
        </p:nvSpPr>
        <p:spPr>
          <a:xfrm>
            <a:off x="6287631" y="5143083"/>
            <a:ext cx="777597" cy="44410"/>
          </a:xfrm>
          <a:prstGeom prst="roundRect">
            <a:avLst>
              <a:gd name="adj" fmla="val 225151"/>
            </a:avLst>
          </a:prstGeom>
          <a:solidFill>
            <a:srgbClr val="C0C1D7"/>
          </a:solidFill>
          <a:ln/>
        </p:spPr>
      </p:sp>
      <p:sp>
        <p:nvSpPr>
          <p:cNvPr id="17" name="Shape 15"/>
          <p:cNvSpPr/>
          <p:nvPr/>
        </p:nvSpPr>
        <p:spPr>
          <a:xfrm>
            <a:off x="7065228" y="4915376"/>
            <a:ext cx="499943" cy="499943"/>
          </a:xfrm>
          <a:prstGeom prst="roundRect">
            <a:avLst>
              <a:gd name="adj" fmla="val 20000"/>
            </a:avLst>
          </a:prstGeom>
          <a:solidFill>
            <a:srgbClr val="DADBF1"/>
          </a:solidFill>
          <a:ln w="7620">
            <a:solidFill>
              <a:srgbClr val="C0C1D7"/>
            </a:solidFill>
            <a:prstDash val="solid"/>
          </a:ln>
        </p:spPr>
      </p:sp>
      <p:sp>
        <p:nvSpPr>
          <p:cNvPr id="18" name="Text 16"/>
          <p:cNvSpPr/>
          <p:nvPr/>
        </p:nvSpPr>
        <p:spPr>
          <a:xfrm>
            <a:off x="7210246" y="4957048"/>
            <a:ext cx="20978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Inter" pitchFamily="34" charset="0"/>
                <a:ea typeface="Inter" pitchFamily="34" charset="-122"/>
                <a:cs typeface="Inter" pitchFamily="34" charset="-120"/>
              </a:rPr>
              <a:t>3</a:t>
            </a:r>
            <a:endParaRPr lang="en-US" sz="2624" dirty="0"/>
          </a:p>
        </p:txBody>
      </p:sp>
      <p:sp>
        <p:nvSpPr>
          <p:cNvPr id="19" name="Text 17"/>
          <p:cNvSpPr/>
          <p:nvPr/>
        </p:nvSpPr>
        <p:spPr>
          <a:xfrm>
            <a:off x="3281243" y="4963954"/>
            <a:ext cx="2811899" cy="347186"/>
          </a:xfrm>
          <a:prstGeom prst="rect">
            <a:avLst/>
          </a:prstGeom>
          <a:noFill/>
          <a:ln/>
        </p:spPr>
        <p:txBody>
          <a:bodyPr wrap="none" rtlCol="0" anchor="t"/>
          <a:lstStyle/>
          <a:p>
            <a:pPr marL="0" indent="0" algn="ctr">
              <a:lnSpc>
                <a:spcPts val="2734"/>
              </a:lnSpc>
              <a:buNone/>
            </a:pPr>
            <a:r>
              <a:rPr lang="en-US" sz="2187" b="1" kern="0" spc="-66" dirty="0">
                <a:solidFill>
                  <a:srgbClr val="272525"/>
                </a:solidFill>
                <a:latin typeface="Inter" pitchFamily="34" charset="0"/>
                <a:ea typeface="Inter" pitchFamily="34" charset="-122"/>
              </a:rPr>
              <a:t>Dance</a:t>
            </a:r>
            <a:endParaRPr lang="en-US" sz="2187" dirty="0"/>
          </a:p>
        </p:txBody>
      </p:sp>
      <p:sp>
        <p:nvSpPr>
          <p:cNvPr id="20" name="Text 18"/>
          <p:cNvSpPr/>
          <p:nvPr/>
        </p:nvSpPr>
        <p:spPr>
          <a:xfrm>
            <a:off x="2037993" y="5444371"/>
            <a:ext cx="4055150" cy="1066205"/>
          </a:xfrm>
          <a:prstGeom prst="rect">
            <a:avLst/>
          </a:prstGeom>
          <a:noFill/>
          <a:ln/>
        </p:spPr>
        <p:txBody>
          <a:bodyPr wrap="square" rtlCol="0" anchor="t"/>
          <a:lstStyle/>
          <a:p>
            <a:pPr algn="ctr">
              <a:lnSpc>
                <a:spcPts val="2799"/>
              </a:lnSpc>
            </a:pPr>
            <a:r>
              <a:rPr lang="en-US" sz="1750" kern="0" spc="-35" dirty="0">
                <a:solidFill>
                  <a:srgbClr val="272525"/>
                </a:solidFill>
                <a:latin typeface="Inter" pitchFamily="34" charset="0"/>
                <a:ea typeface="Inter" pitchFamily="34" charset="-122"/>
                <a:cs typeface="Inter" pitchFamily="34" charset="-120"/>
              </a:rPr>
              <a:t>Inspired by different genres of music, providing a rhythmic and emotional framework for movement and showing a culture.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72753"/>
            <a:ext cx="5951458"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Research Methodology</a:t>
            </a:r>
            <a:endParaRPr lang="en-US" sz="4374" dirty="0"/>
          </a:p>
        </p:txBody>
      </p:sp>
      <p:sp>
        <p:nvSpPr>
          <p:cNvPr id="5" name="Shape 3"/>
          <p:cNvSpPr/>
          <p:nvPr/>
        </p:nvSpPr>
        <p:spPr>
          <a:xfrm>
            <a:off x="2037993" y="2211467"/>
            <a:ext cx="5166122" cy="2361605"/>
          </a:xfrm>
          <a:prstGeom prst="roundRect">
            <a:avLst>
              <a:gd name="adj" fmla="val 4234"/>
            </a:avLst>
          </a:prstGeom>
          <a:solidFill>
            <a:srgbClr val="DADBF1"/>
          </a:solidFill>
          <a:ln w="7620">
            <a:solidFill>
              <a:srgbClr val="C0C1D7"/>
            </a:solidFill>
            <a:prstDash val="solid"/>
          </a:ln>
        </p:spPr>
      </p:sp>
      <p:sp>
        <p:nvSpPr>
          <p:cNvPr id="6" name="Text 4"/>
          <p:cNvSpPr/>
          <p:nvPr/>
        </p:nvSpPr>
        <p:spPr>
          <a:xfrm>
            <a:off x="2267783" y="2441258"/>
            <a:ext cx="279523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Qualitative Interviews</a:t>
            </a:r>
            <a:endParaRPr lang="en-US" sz="2187" dirty="0"/>
          </a:p>
        </p:txBody>
      </p:sp>
      <p:sp>
        <p:nvSpPr>
          <p:cNvPr id="7" name="Text 5"/>
          <p:cNvSpPr/>
          <p:nvPr/>
        </p:nvSpPr>
        <p:spPr>
          <a:xfrm>
            <a:off x="2267783" y="2921675"/>
            <a:ext cx="470654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In-depth conversations with musicians, cultural critics, and community members to understand their perspectives on music's role in cultural evolution.</a:t>
            </a:r>
            <a:endParaRPr lang="en-US" sz="1750" dirty="0"/>
          </a:p>
        </p:txBody>
      </p:sp>
      <p:sp>
        <p:nvSpPr>
          <p:cNvPr id="8" name="Shape 6"/>
          <p:cNvSpPr/>
          <p:nvPr/>
        </p:nvSpPr>
        <p:spPr>
          <a:xfrm>
            <a:off x="7426285" y="2211467"/>
            <a:ext cx="5166122" cy="2361605"/>
          </a:xfrm>
          <a:prstGeom prst="roundRect">
            <a:avLst>
              <a:gd name="adj" fmla="val 4234"/>
            </a:avLst>
          </a:prstGeom>
          <a:solidFill>
            <a:srgbClr val="DADBF1"/>
          </a:solidFill>
          <a:ln w="7620">
            <a:solidFill>
              <a:srgbClr val="C0C1D7"/>
            </a:solidFill>
            <a:prstDash val="solid"/>
          </a:ln>
        </p:spPr>
      </p:sp>
      <p:sp>
        <p:nvSpPr>
          <p:cNvPr id="9" name="Text 7"/>
          <p:cNvSpPr/>
          <p:nvPr/>
        </p:nvSpPr>
        <p:spPr>
          <a:xfrm>
            <a:off x="7656076" y="2441258"/>
            <a:ext cx="337518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Evolution Analysis</a:t>
            </a:r>
            <a:endParaRPr lang="en-US" sz="2187" dirty="0"/>
          </a:p>
        </p:txBody>
      </p:sp>
      <p:sp>
        <p:nvSpPr>
          <p:cNvPr id="10" name="Text 8"/>
          <p:cNvSpPr/>
          <p:nvPr/>
        </p:nvSpPr>
        <p:spPr>
          <a:xfrm>
            <a:off x="7656076" y="2921675"/>
            <a:ext cx="470654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By analyzing musical elements like melody, rhythm, and harmony, we could see how these elements have transformed over time, revealing the fingerprint of cultural evolution on music.</a:t>
            </a:r>
            <a:endParaRPr lang="en-US" sz="1750" dirty="0"/>
          </a:p>
        </p:txBody>
      </p:sp>
      <p:sp>
        <p:nvSpPr>
          <p:cNvPr id="11" name="Shape 9"/>
          <p:cNvSpPr/>
          <p:nvPr/>
        </p:nvSpPr>
        <p:spPr>
          <a:xfrm>
            <a:off x="4732139" y="4909363"/>
            <a:ext cx="5166122" cy="2361605"/>
          </a:xfrm>
          <a:prstGeom prst="roundRect">
            <a:avLst>
              <a:gd name="adj" fmla="val 4234"/>
            </a:avLst>
          </a:prstGeom>
          <a:solidFill>
            <a:srgbClr val="DADBF1"/>
          </a:solidFill>
          <a:ln w="7620">
            <a:solidFill>
              <a:srgbClr val="C0C1D7"/>
            </a:solidFill>
            <a:prstDash val="solid"/>
          </a:ln>
        </p:spPr>
      </p:sp>
      <p:sp>
        <p:nvSpPr>
          <p:cNvPr id="12" name="Text 10"/>
          <p:cNvSpPr/>
          <p:nvPr/>
        </p:nvSpPr>
        <p:spPr>
          <a:xfrm>
            <a:off x="5013722" y="5025033"/>
            <a:ext cx="277749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Inter" pitchFamily="34" charset="0"/>
                <a:ea typeface="Inter" pitchFamily="34" charset="-122"/>
                <a:cs typeface="Inter" pitchFamily="34" charset="-120"/>
              </a:rPr>
              <a:t>Historical Analysis</a:t>
            </a:r>
            <a:endParaRPr lang="en-US" sz="2187" dirty="0"/>
          </a:p>
        </p:txBody>
      </p:sp>
      <p:sp>
        <p:nvSpPr>
          <p:cNvPr id="13" name="Text 11"/>
          <p:cNvSpPr/>
          <p:nvPr/>
        </p:nvSpPr>
        <p:spPr>
          <a:xfrm>
            <a:off x="5063013" y="5505449"/>
            <a:ext cx="4844780" cy="1749027"/>
          </a:xfrm>
          <a:prstGeom prst="rect">
            <a:avLst/>
          </a:prstGeom>
          <a:noFill/>
          <a:ln/>
        </p:spPr>
        <p:txBody>
          <a:bodyPr wrap="square" rtlCol="0" anchor="t"/>
          <a:lstStyle/>
          <a:p>
            <a:pPr marL="0" indent="0">
              <a:lnSpc>
                <a:spcPts val="2799"/>
              </a:lnSpc>
              <a:buNone/>
            </a:pPr>
            <a:r>
              <a:rPr lang="en-US" sz="1750" kern="0" spc="-35" dirty="0">
                <a:solidFill>
                  <a:srgbClr val="272525"/>
                </a:solidFill>
                <a:latin typeface="Inter" pitchFamily="34" charset="0"/>
                <a:ea typeface="Inter" pitchFamily="34" charset="-122"/>
                <a:cs typeface="Inter" pitchFamily="34" charset="-120"/>
              </a:rPr>
              <a:t>To explore music's evolution, we journeyed through history. We examined historical documents, recordings, and scholarly works to understand how music has changed across cultures and eras.</a:t>
            </a:r>
            <a:endParaRPr lang="en-US" sz="1750" dirty="0"/>
          </a:p>
        </p:txBody>
      </p:sp>
      <p:sp>
        <p:nvSpPr>
          <p:cNvPr id="15" name="Text 13"/>
          <p:cNvSpPr/>
          <p:nvPr/>
        </p:nvSpPr>
        <p:spPr>
          <a:xfrm>
            <a:off x="7656076" y="5025033"/>
            <a:ext cx="3626287" cy="347186"/>
          </a:xfrm>
          <a:prstGeom prst="rect">
            <a:avLst/>
          </a:prstGeom>
          <a:noFill/>
          <a:ln/>
        </p:spPr>
        <p:txBody>
          <a:bodyPr wrap="none" rtlCol="0" anchor="t"/>
          <a:lstStyle/>
          <a:p>
            <a:pPr marL="0" indent="0">
              <a:lnSpc>
                <a:spcPts val="2734"/>
              </a:lnSpc>
              <a:buNone/>
            </a:pPr>
            <a:endParaRPr lang="en-US" sz="2187" dirty="0"/>
          </a:p>
        </p:txBody>
      </p:sp>
      <p:sp>
        <p:nvSpPr>
          <p:cNvPr id="16" name="Text 14"/>
          <p:cNvSpPr/>
          <p:nvPr/>
        </p:nvSpPr>
        <p:spPr>
          <a:xfrm>
            <a:off x="7656076" y="5505450"/>
            <a:ext cx="4706541" cy="1421606"/>
          </a:xfrm>
          <a:prstGeom prst="rect">
            <a:avLst/>
          </a:prstGeom>
          <a:noFill/>
          <a:ln/>
        </p:spPr>
        <p:txBody>
          <a:bodyPr wrap="square" rtlCol="0" anchor="t"/>
          <a:lstStyle/>
          <a:p>
            <a:pPr marL="0" indent="0">
              <a:lnSpc>
                <a:spcPts val="2799"/>
              </a:lnSpc>
              <a:buNone/>
            </a:pP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txBody>
          <a:bodyPr/>
          <a:lstStyle/>
          <a:p>
            <a:endParaRPr lang="en-IN" dirty="0"/>
          </a:p>
        </p:txBody>
      </p:sp>
      <p:sp>
        <p:nvSpPr>
          <p:cNvPr id="4" name="Text 2"/>
          <p:cNvSpPr/>
          <p:nvPr/>
        </p:nvSpPr>
        <p:spPr>
          <a:xfrm>
            <a:off x="2037993" y="1498878"/>
            <a:ext cx="5554980" cy="694373"/>
          </a:xfrm>
          <a:prstGeom prst="rect">
            <a:avLst/>
          </a:prstGeom>
          <a:noFill/>
          <a:ln/>
        </p:spPr>
        <p:txBody>
          <a:bodyPr wrap="none" rtlCol="0" anchor="t"/>
          <a:lstStyle/>
          <a:p>
            <a:pPr marL="0" indent="0">
              <a:lnSpc>
                <a:spcPts val="5468"/>
              </a:lnSpc>
              <a:buNone/>
            </a:pPr>
            <a:r>
              <a:rPr lang="en-US" sz="4374" b="1" kern="0" spc="-131" dirty="0">
                <a:solidFill>
                  <a:srgbClr val="000000"/>
                </a:solidFill>
                <a:latin typeface="Inter" pitchFamily="34" charset="0"/>
                <a:ea typeface="Inter" pitchFamily="34" charset="-122"/>
                <a:cs typeface="Inter" pitchFamily="34" charset="-120"/>
              </a:rPr>
              <a:t>Key Findings</a:t>
            </a:r>
            <a:endParaRPr lang="en-US" sz="4374" dirty="0"/>
          </a:p>
        </p:txBody>
      </p:sp>
      <p:pic>
        <p:nvPicPr>
          <p:cNvPr id="5" name="Image 0" descr="preencoded.png"/>
          <p:cNvPicPr>
            <a:picLocks noChangeAspect="1"/>
          </p:cNvPicPr>
          <p:nvPr/>
        </p:nvPicPr>
        <p:blipFill>
          <a:blip r:embed="rId3"/>
          <a:stretch>
            <a:fillRect/>
          </a:stretch>
        </p:blipFill>
        <p:spPr>
          <a:xfrm>
            <a:off x="9348909" y="2694481"/>
            <a:ext cx="555427" cy="555427"/>
          </a:xfrm>
          <a:prstGeom prst="rect">
            <a:avLst/>
          </a:prstGeom>
        </p:spPr>
      </p:pic>
      <p:sp>
        <p:nvSpPr>
          <p:cNvPr id="6" name="Text 3"/>
          <p:cNvSpPr/>
          <p:nvPr/>
        </p:nvSpPr>
        <p:spPr>
          <a:xfrm>
            <a:off x="2037993" y="3415189"/>
            <a:ext cx="2388632" cy="694373"/>
          </a:xfrm>
          <a:prstGeom prst="rect">
            <a:avLst/>
          </a:prstGeom>
          <a:noFill/>
          <a:ln/>
        </p:spPr>
        <p:txBody>
          <a:bodyPr wrap="square" rtlCol="0" anchor="t"/>
          <a:lstStyle/>
          <a:p>
            <a:pPr marL="0" indent="0" algn="l">
              <a:lnSpc>
                <a:spcPts val="2734"/>
              </a:lnSpc>
              <a:buNone/>
            </a:pPr>
            <a:r>
              <a:rPr lang="en-US" sz="2187" b="1" kern="0" spc="-66" dirty="0">
                <a:solidFill>
                  <a:srgbClr val="272525"/>
                </a:solidFill>
                <a:latin typeface="Inter" pitchFamily="34" charset="0"/>
                <a:ea typeface="Inter" pitchFamily="34" charset="-122"/>
              </a:rPr>
              <a:t>Universal language of Music</a:t>
            </a:r>
            <a:endParaRPr lang="en-US" sz="2187" dirty="0"/>
          </a:p>
        </p:txBody>
      </p:sp>
      <p:sp>
        <p:nvSpPr>
          <p:cNvPr id="7" name="Text 4"/>
          <p:cNvSpPr/>
          <p:nvPr/>
        </p:nvSpPr>
        <p:spPr>
          <a:xfrm>
            <a:off x="2037993" y="4553173"/>
            <a:ext cx="3362346" cy="2429015"/>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 It's found in all cultures and serves various purposes like social bonding, expressing emotions, and storytelling. This universality suggests it might be an innate human trait.</a:t>
            </a:r>
            <a:endParaRPr lang="en-US" sz="1750" dirty="0"/>
          </a:p>
        </p:txBody>
      </p:sp>
      <p:sp>
        <p:nvSpPr>
          <p:cNvPr id="9" name="Text 5"/>
          <p:cNvSpPr/>
          <p:nvPr/>
        </p:nvSpPr>
        <p:spPr>
          <a:xfrm>
            <a:off x="4759881" y="3415189"/>
            <a:ext cx="2388632" cy="694373"/>
          </a:xfrm>
          <a:prstGeom prst="rect">
            <a:avLst/>
          </a:prstGeom>
          <a:noFill/>
          <a:ln/>
        </p:spPr>
        <p:txBody>
          <a:bodyPr wrap="square" rtlCol="0" anchor="t"/>
          <a:lstStyle/>
          <a:p>
            <a:pPr marL="0" indent="0" algn="l">
              <a:lnSpc>
                <a:spcPts val="2734"/>
              </a:lnSpc>
              <a:buNone/>
            </a:pPr>
            <a:endParaRPr lang="en-US" sz="2187" dirty="0"/>
          </a:p>
        </p:txBody>
      </p:sp>
      <p:sp>
        <p:nvSpPr>
          <p:cNvPr id="10" name="Text 6"/>
          <p:cNvSpPr/>
          <p:nvPr/>
        </p:nvSpPr>
        <p:spPr>
          <a:xfrm flipV="1">
            <a:off x="4759881" y="8229598"/>
            <a:ext cx="2388632" cy="45719"/>
          </a:xfrm>
          <a:prstGeom prst="rect">
            <a:avLst/>
          </a:prstGeom>
          <a:noFill/>
          <a:ln/>
        </p:spPr>
        <p:txBody>
          <a:bodyPr wrap="square" rtlCol="0" anchor="t"/>
          <a:lstStyle/>
          <a:p>
            <a:pPr marL="0" indent="0" algn="l">
              <a:lnSpc>
                <a:spcPts val="2799"/>
              </a:lnSpc>
              <a:buNone/>
            </a:pPr>
            <a:endParaRPr lang="en-US" sz="1750" dirty="0"/>
          </a:p>
        </p:txBody>
      </p:sp>
      <p:pic>
        <p:nvPicPr>
          <p:cNvPr id="11" name="Image 2" descr="preencoded.png"/>
          <p:cNvPicPr>
            <a:picLocks noChangeAspect="1"/>
          </p:cNvPicPr>
          <p:nvPr/>
        </p:nvPicPr>
        <p:blipFill>
          <a:blip r:embed="rId4"/>
          <a:stretch>
            <a:fillRect/>
          </a:stretch>
        </p:blipFill>
        <p:spPr>
          <a:xfrm>
            <a:off x="5860079" y="2670316"/>
            <a:ext cx="555427" cy="555427"/>
          </a:xfrm>
          <a:prstGeom prst="rect">
            <a:avLst/>
          </a:prstGeom>
        </p:spPr>
      </p:pic>
      <p:sp>
        <p:nvSpPr>
          <p:cNvPr id="12" name="Text 7"/>
          <p:cNvSpPr/>
          <p:nvPr/>
        </p:nvSpPr>
        <p:spPr>
          <a:xfrm>
            <a:off x="5860079" y="3396002"/>
            <a:ext cx="2751772" cy="694373"/>
          </a:xfrm>
          <a:prstGeom prst="rect">
            <a:avLst/>
          </a:prstGeom>
          <a:noFill/>
          <a:ln/>
        </p:spPr>
        <p:txBody>
          <a:bodyPr wrap="square" rtlCol="0" anchor="t"/>
          <a:lstStyle/>
          <a:p>
            <a:pPr marL="0" indent="0" algn="l">
              <a:lnSpc>
                <a:spcPts val="2734"/>
              </a:lnSpc>
              <a:buNone/>
            </a:pPr>
            <a:r>
              <a:rPr lang="en-US" sz="2190" b="1" dirty="0">
                <a:effectLst/>
                <a:latin typeface="Inter"/>
              </a:rPr>
              <a:t>Impact of Technology on Music</a:t>
            </a:r>
            <a:endParaRPr lang="en-US" sz="2190" b="1" dirty="0">
              <a:latin typeface="Inter"/>
            </a:endParaRPr>
          </a:p>
        </p:txBody>
      </p:sp>
      <p:sp>
        <p:nvSpPr>
          <p:cNvPr id="13" name="Text 8"/>
          <p:cNvSpPr/>
          <p:nvPr/>
        </p:nvSpPr>
        <p:spPr>
          <a:xfrm>
            <a:off x="5860079" y="4299008"/>
            <a:ext cx="2845890" cy="289785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New recording and sharing technologies allow wider music distribution and the creation of entirely new musical styles. The invention of the phonograph, for instance, led to the rise of jazz and blues.</a:t>
            </a:r>
            <a:endParaRPr lang="en-US" sz="1750" dirty="0"/>
          </a:p>
        </p:txBody>
      </p:sp>
      <p:pic>
        <p:nvPicPr>
          <p:cNvPr id="14" name="Image 3" descr="preencoded.png"/>
          <p:cNvPicPr>
            <a:picLocks noChangeAspect="1"/>
          </p:cNvPicPr>
          <p:nvPr/>
        </p:nvPicPr>
        <p:blipFill>
          <a:blip r:embed="rId5"/>
          <a:stretch>
            <a:fillRect/>
          </a:stretch>
        </p:blipFill>
        <p:spPr>
          <a:xfrm>
            <a:off x="2102227" y="2637592"/>
            <a:ext cx="555427" cy="555427"/>
          </a:xfrm>
          <a:prstGeom prst="rect">
            <a:avLst/>
          </a:prstGeom>
        </p:spPr>
      </p:pic>
      <p:sp>
        <p:nvSpPr>
          <p:cNvPr id="15" name="Text 9"/>
          <p:cNvSpPr/>
          <p:nvPr/>
        </p:nvSpPr>
        <p:spPr>
          <a:xfrm>
            <a:off x="9348909" y="3418616"/>
            <a:ext cx="3863050" cy="347186"/>
          </a:xfrm>
          <a:prstGeom prst="rect">
            <a:avLst/>
          </a:prstGeom>
          <a:noFill/>
          <a:ln/>
        </p:spPr>
        <p:txBody>
          <a:bodyPr wrap="none" rtlCol="0" anchor="t"/>
          <a:lstStyle/>
          <a:p>
            <a:pPr marL="0" indent="0" algn="l">
              <a:lnSpc>
                <a:spcPts val="2734"/>
              </a:lnSpc>
              <a:buNone/>
            </a:pPr>
            <a:r>
              <a:rPr lang="en-IN" sz="2400" b="1" dirty="0">
                <a:effectLst/>
                <a:latin typeface="Inter"/>
              </a:rPr>
              <a:t>Evolutionary Nature of Music</a:t>
            </a:r>
            <a:endParaRPr lang="en-US" sz="2187" b="1" dirty="0">
              <a:latin typeface="Inter"/>
            </a:endParaRPr>
          </a:p>
        </p:txBody>
      </p:sp>
      <p:sp>
        <p:nvSpPr>
          <p:cNvPr id="16" name="Text 10"/>
          <p:cNvSpPr/>
          <p:nvPr/>
        </p:nvSpPr>
        <p:spPr>
          <a:xfrm>
            <a:off x="9348909" y="3849889"/>
            <a:ext cx="3463449" cy="3223737"/>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Inter" pitchFamily="34" charset="0"/>
                <a:ea typeface="Inter" pitchFamily="34" charset="-122"/>
                <a:cs typeface="Inter" pitchFamily="34" charset="-120"/>
              </a:rPr>
              <a:t>Music evolves like living things. New musical ideas (variation) are introduced through innovation or borrowing from other cultures. Some ideas become more popular (selection) and are passed on (transmission) to future generations. This is how new genres and styles emerge.</a:t>
            </a:r>
            <a:endParaRPr lang="en-US" sz="1750" dirty="0"/>
          </a:p>
        </p:txBody>
      </p:sp>
      <p:pic>
        <p:nvPicPr>
          <p:cNvPr id="17" name="Image 4"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TotalTime>
  <Words>547</Words>
  <Application>Microsoft Macintosh PowerPoint</Application>
  <PresentationFormat>Custom</PresentationFormat>
  <Paragraphs>66</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Inter</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PRABHMEHAR BEDI</cp:lastModifiedBy>
  <cp:revision>5</cp:revision>
  <dcterms:created xsi:type="dcterms:W3CDTF">2024-05-02T06:38:21Z</dcterms:created>
  <dcterms:modified xsi:type="dcterms:W3CDTF">2024-05-02T12:46:53Z</dcterms:modified>
</cp:coreProperties>
</file>